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0"/>
  </p:notesMasterIdLst>
  <p:sldIdLst>
    <p:sldId id="257" r:id="rId2"/>
    <p:sldId id="403" r:id="rId3"/>
    <p:sldId id="408" r:id="rId4"/>
    <p:sldId id="388" r:id="rId5"/>
    <p:sldId id="410" r:id="rId6"/>
    <p:sldId id="411" r:id="rId7"/>
    <p:sldId id="412" r:id="rId8"/>
    <p:sldId id="413" r:id="rId9"/>
    <p:sldId id="394" r:id="rId10"/>
    <p:sldId id="395" r:id="rId11"/>
    <p:sldId id="396" r:id="rId12"/>
    <p:sldId id="397" r:id="rId13"/>
    <p:sldId id="414" r:id="rId14"/>
    <p:sldId id="415" r:id="rId15"/>
    <p:sldId id="398" r:id="rId16"/>
    <p:sldId id="401" r:id="rId17"/>
    <p:sldId id="409" r:id="rId18"/>
    <p:sldId id="40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30"/>
    <p:restoredTop sz="85714"/>
  </p:normalViewPr>
  <p:slideViewPr>
    <p:cSldViewPr snapToGrid="0" snapToObjects="1">
      <p:cViewPr varScale="1">
        <p:scale>
          <a:sx n="96" d="100"/>
          <a:sy n="96" d="100"/>
        </p:scale>
        <p:origin x="17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C97B0-AB21-ED47-996C-A704CB27D20B}" type="datetimeFigureOut">
              <a:rPr kumimoji="1" lang="zh-CN" altLang="en-US" smtClean="0"/>
              <a:t>2019/10/24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E5DDA-D91D-2E43-824E-0485F9FF6D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4129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morning everyone! I’m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Jingtao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Ding from Tsinghua University. I’m going to present our work on improving the XX. This is our joint work with </a:t>
            </a:r>
            <a:r>
              <a:rPr lang="en-US" altLang="zh-CN" sz="1200" cap="none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USTC.</a:t>
            </a:r>
            <a:endParaRPr lang="en-US" altLang="zh-CN" b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E5DDA-D91D-2E43-824E-0485F9FF6DC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4622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E5DDA-D91D-2E43-824E-0485F9FF6DC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6099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To summarize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E5DDA-D91D-2E43-824E-0485F9FF6DC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2122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Thanks all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E5DDA-D91D-2E43-824E-0485F9FF6DC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8646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E5DDA-D91D-2E43-824E-0485F9FF6DC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1386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E5DDA-D91D-2E43-824E-0485F9FF6DC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8590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E5DDA-D91D-2E43-824E-0485F9FF6DC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8289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kumimoji="1" lang="zh-CN" alt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However, this view-enhanced objective function newly </a:t>
                </a:r>
                <a:r>
                  <a:rPr kumimoji="1" lang="en-US" altLang="zh-TW" sz="1200" dirty="0">
                    <a:solidFill>
                      <a:schemeClr val="tx1"/>
                    </a:solidFill>
                  </a:rPr>
                  <a:t>introduces nearly </a:t>
                </a:r>
                <a:r>
                  <a:rPr kumimoji="1" lang="en-US" altLang="zh-TW" sz="12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|𝑉|∙</a:t>
                </a:r>
                <a:r>
                  <a:rPr kumimoji="1" lang="en-US" altLang="zh-TW" sz="1200" i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𝑁</a:t>
                </a:r>
                <a:r>
                  <a:rPr kumimoji="1" lang="en-US" altLang="zh-TW" sz="1200" dirty="0">
                    <a:solidFill>
                      <a:schemeClr val="tx1"/>
                    </a:solidFill>
                  </a:rPr>
                  <a:t> pairwise terms,</a:t>
                </a:r>
                <a:r>
                  <a:rPr kumimoji="1" lang="en-US" altLang="zh-TW" sz="1200" baseline="0" dirty="0">
                    <a:solidFill>
                      <a:schemeClr val="tx1"/>
                    </a:solidFill>
                  </a:rPr>
                  <a:t> where V is the number of </a:t>
                </a:r>
                <a:r>
                  <a:rPr kumimoji="1" lang="en-US" altLang="zh-TW" sz="1200" dirty="0">
                    <a:solidFill>
                      <a:schemeClr val="tx1"/>
                    </a:solidFill>
                    <a:sym typeface="Wingdings" pitchFamily="2" charset="2"/>
                  </a:rPr>
                  <a:t>view interactions and N is</a:t>
                </a:r>
                <a:r>
                  <a:rPr kumimoji="1" lang="en-US" altLang="zh-TW" sz="1200" baseline="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:r>
                  <a:rPr kumimoji="1" lang="en-US" altLang="zh-TW" sz="1200" dirty="0">
                    <a:solidFill>
                      <a:schemeClr val="tx1"/>
                    </a:solidFill>
                    <a:sym typeface="Wingdings" pitchFamily="2" charset="2"/>
                  </a:rPr>
                  <a:t># of items. This will make</a:t>
                </a:r>
                <a:r>
                  <a:rPr kumimoji="1" lang="en-US" altLang="zh-TW" sz="1200" baseline="0" dirty="0">
                    <a:solidFill>
                      <a:schemeClr val="tx1"/>
                    </a:solidFill>
                    <a:sym typeface="Wingdings" pitchFamily="2" charset="2"/>
                  </a:rPr>
                  <a:t> the old learner in </a:t>
                </a:r>
                <a:r>
                  <a:rPr kumimoji="1" lang="en-US" altLang="zh-TW" sz="1200" baseline="0" dirty="0" err="1">
                    <a:solidFill>
                      <a:schemeClr val="tx1"/>
                    </a:solidFill>
                    <a:sym typeface="Wingdings" pitchFamily="2" charset="2"/>
                  </a:rPr>
                  <a:t>eALS</a:t>
                </a:r>
                <a:r>
                  <a:rPr kumimoji="1" lang="en-US" altLang="zh-TW" sz="1200" baseline="0" dirty="0">
                    <a:solidFill>
                      <a:schemeClr val="tx1"/>
                    </a:solidFill>
                    <a:sym typeface="Wingdings" pitchFamily="2" charset="2"/>
                  </a:rPr>
                  <a:t> become N times slower.</a:t>
                </a:r>
              </a:p>
              <a:p>
                <a:r>
                  <a:rPr kumimoji="1" lang="en-US" altLang="zh-CN" dirty="0"/>
                  <a:t>The first computational bottleneck is </a:t>
                </a:r>
                <a:r>
                  <a:rPr kumimoji="1" lang="en-US" altLang="zh-TW" sz="1200" dirty="0">
                    <a:solidFill>
                      <a:schemeClr val="tx1"/>
                    </a:solidFill>
                    <a:sym typeface="Wingdings" pitchFamily="2" charset="2"/>
                  </a:rPr>
                  <a:t>summations over </a:t>
                </a:r>
                <a:r>
                  <a:rPr kumimoji="1" lang="en-US" altLang="zh-TW" dirty="0">
                    <a:sym typeface="Wingdings" pitchFamily="2" charset="2"/>
                  </a:rPr>
                  <a:t>purchased-viewed </a:t>
                </a:r>
                <a:r>
                  <a:rPr kumimoji="1" lang="en-US" altLang="zh-TW" sz="1200" dirty="0">
                    <a:solidFill>
                      <a:schemeClr val="tx1"/>
                    </a:solidFill>
                    <a:sym typeface="Wingdings" pitchFamily="2" charset="2"/>
                  </a:rPr>
                  <a:t>item </a:t>
                </a:r>
                <a:r>
                  <a:rPr kumimoji="1" lang="en-US" altLang="zh-TW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Wingdings" pitchFamily="2" charset="2"/>
                  </a:rPr>
                  <a:t>pair</a:t>
                </a:r>
                <a:r>
                  <a:rPr kumimoji="1" lang="en-US" altLang="zh-TW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Wingdings" pitchFamily="2" charset="2"/>
                  </a:rPr>
                  <a:t> </a:t>
                </a:r>
                <a:r>
                  <a:rPr kumimoji="1" lang="en-US" altLang="zh-TW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Wingdings" pitchFamily="2" charset="2"/>
                  </a:rPr>
                  <a:t>or</a:t>
                </a:r>
                <a:r>
                  <a:rPr kumimoji="1" lang="en-US" altLang="zh-TW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Wingdings" pitchFamily="2" charset="2"/>
                  </a:rPr>
                  <a:t> viewed-unobserved </a:t>
                </a:r>
                <a:r>
                  <a:rPr kumimoji="1" lang="en-US" altLang="zh-TW" sz="1200" dirty="0">
                    <a:solidFill>
                      <a:schemeClr val="tx1"/>
                    </a:solidFill>
                    <a:sym typeface="Wingdings" pitchFamily="2" charset="2"/>
                  </a:rPr>
                  <a:t>item </a:t>
                </a:r>
                <a:r>
                  <a:rPr kumimoji="1" lang="en-US" altLang="zh-TW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Wingdings" pitchFamily="2" charset="2"/>
                  </a:rPr>
                  <a:t>pair</a:t>
                </a:r>
                <a:r>
                  <a:rPr kumimoji="1" lang="en-US" altLang="zh-TW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Wingdings" pitchFamily="2" charset="2"/>
                  </a:rPr>
                  <a:t>;</a:t>
                </a:r>
              </a:p>
              <a:p>
                <a:r>
                  <a:rPr kumimoji="1" lang="en-US" altLang="zh-CN" dirty="0"/>
                  <a:t>The second one is similar to that in </a:t>
                </a:r>
                <a:r>
                  <a:rPr kumimoji="1" lang="en-US" altLang="zh-CN" dirty="0" err="1"/>
                  <a:t>eALS</a:t>
                </a:r>
                <a:r>
                  <a:rPr kumimoji="1" lang="en-US" altLang="zh-CN" dirty="0"/>
                  <a:t>, missing data part.</a:t>
                </a:r>
                <a:endParaRPr kumimoji="1" lang="zh-CN" alt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E5DDA-D91D-2E43-824E-0485F9FF6DC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8081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E5DDA-D91D-2E43-824E-0485F9FF6DC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2695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18"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E5DDA-D91D-2E43-824E-0485F9FF6DC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2775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E5DDA-D91D-2E43-824E-0485F9FF6DC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0332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E5DDA-D91D-2E43-824E-0485F9FF6DC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6251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F886A-2FFA-1C4E-88CB-9D3C73CF689B}" type="datetime1">
              <a:rPr lang="zh-CN" altLang="en-US" smtClean="0"/>
              <a:t>2019/10/24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C57F9-4D53-494C-A8A8-34CE0B2A2D0F}" type="datetime1">
              <a:rPr lang="zh-CN" altLang="en-US" smtClean="0"/>
              <a:t>2019/10/24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C9780-8706-2D46-8D60-A7CD0D64D9DE}" type="datetime1">
              <a:rPr lang="zh-CN" altLang="en-US" smtClean="0"/>
              <a:t>2019/10/24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7334B-49EC-7940-9FD4-03C47B6FEA6E}" type="datetime1">
              <a:rPr lang="zh-CN" altLang="en-US" smtClean="0"/>
              <a:t>2019/10/24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B5457-F865-B549-9BC0-B569C2E6FA3A}" type="datetime1">
              <a:rPr lang="zh-CN" altLang="en-US" smtClean="0"/>
              <a:t>2019/10/24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6"/>
            <a:ext cx="4937760" cy="40233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D15CC-405D-4844-AF81-649B36E93757}" type="datetime1">
              <a:rPr lang="zh-CN" altLang="en-US" smtClean="0"/>
              <a:t>2019/10/24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B9383-DEC3-9546-A642-B0698EF55825}" type="datetime1">
              <a:rPr lang="zh-CN" altLang="en-US" smtClean="0"/>
              <a:t>2019/10/24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CA576-5B58-1F4C-927A-DD70CAF7B356}" type="datetime1">
              <a:rPr lang="zh-CN" altLang="en-US" smtClean="0"/>
              <a:t>2019/10/24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4DE8F-A8AE-C34D-8AB9-F4A1D000537B}" type="datetime1">
              <a:rPr lang="zh-CN" altLang="en-US" smtClean="0"/>
              <a:t>2019/10/24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B63DADC3-6272-3D44-8A4A-1DC0256A5AD6}" type="datetime1">
              <a:rPr lang="zh-CN" altLang="en-US" smtClean="0"/>
              <a:t>2019/10/24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A53D-15EF-8944-9865-77DB4A62B4F6}" type="datetime1">
              <a:rPr lang="zh-CN" altLang="en-US" smtClean="0"/>
              <a:t>2019/10/24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" y="6334316"/>
            <a:ext cx="12192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-449512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</a:t>
            </a:r>
            <a:r>
              <a:rPr lang="zh-CN" altLang="en-US"/>
              <a:t>此处编辑母版</a:t>
            </a:r>
            <a:r>
              <a:rPr lang="zh-CN" altLang="en-US" dirty="0"/>
              <a:t>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244600"/>
            <a:ext cx="10058401" cy="46244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26789FD-8081-FF48-9A65-5ADD5FDBD3A8}" type="datetime1">
              <a:rPr lang="zh-CN" altLang="en-US" smtClean="0"/>
              <a:t>2019/10/24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0012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080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ngjingtao/ReinforceN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2.emf"/><Relationship Id="rId4" Type="http://schemas.openxmlformats.org/officeDocument/2006/relationships/image" Target="../media/image18.png"/><Relationship Id="rId9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825734" y="1365755"/>
            <a:ext cx="10590407" cy="2674620"/>
          </a:xfrm>
        </p:spPr>
        <p:txBody>
          <a:bodyPr>
            <a:normAutofit/>
          </a:bodyPr>
          <a:lstStyle/>
          <a:p>
            <a:pPr algn="ctr"/>
            <a:r>
              <a:rPr lang="en-US" altLang="zh-CN" sz="4400" b="1" dirty="0">
                <a:solidFill>
                  <a:schemeClr val="accent2">
                    <a:lumMod val="75000"/>
                  </a:schemeClr>
                </a:solidFill>
              </a:rPr>
              <a:t>Reinforced Negative Sampling for Recommendation with Exposure Data</a:t>
            </a:r>
            <a:endParaRPr lang="zh-CN" altLang="en-US" sz="4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>
          <a:xfrm>
            <a:off x="791089" y="4533843"/>
            <a:ext cx="10421396" cy="1201940"/>
          </a:xfrm>
        </p:spPr>
        <p:txBody>
          <a:bodyPr>
            <a:normAutofit/>
          </a:bodyPr>
          <a:lstStyle/>
          <a:p>
            <a:pPr algn="ctr"/>
            <a:r>
              <a:rPr lang="en-US" altLang="zh-CN" sz="2200" b="1" cap="none" dirty="0" err="1">
                <a:solidFill>
                  <a:schemeClr val="tx1"/>
                </a:solidFill>
                <a:latin typeface="Calibri" panose="020F0502020204030204" pitchFamily="34" charset="0"/>
              </a:rPr>
              <a:t>J</a:t>
            </a:r>
            <a:r>
              <a:rPr lang="en-US" altLang="zh-Hans" sz="2200" b="1" cap="none" dirty="0" err="1">
                <a:solidFill>
                  <a:schemeClr val="tx1"/>
                </a:solidFill>
                <a:latin typeface="Calibri" panose="020F0502020204030204" pitchFamily="34" charset="0"/>
              </a:rPr>
              <a:t>ingtao</a:t>
            </a:r>
            <a:r>
              <a:rPr lang="en-US" altLang="zh-Hans" sz="2200" b="1" cap="none" dirty="0">
                <a:solidFill>
                  <a:schemeClr val="tx1"/>
                </a:solidFill>
                <a:latin typeface="Calibri" panose="020F0502020204030204" pitchFamily="34" charset="0"/>
              </a:rPr>
              <a:t> Ding</a:t>
            </a:r>
            <a:r>
              <a:rPr lang="en-US" altLang="zh-Hans" sz="2200" cap="none" baseline="30000" dirty="0">
                <a:solidFill>
                  <a:schemeClr val="tx1"/>
                </a:solidFill>
                <a:latin typeface="Calibri" panose="020F0502020204030204" pitchFamily="34" charset="0"/>
              </a:rPr>
              <a:t>1</a:t>
            </a:r>
            <a:r>
              <a:rPr lang="en-US" altLang="zh-CN" sz="2200" cap="none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n-US" altLang="zh-CN" sz="2200" cap="none" dirty="0" err="1">
                <a:solidFill>
                  <a:schemeClr val="tx1"/>
                </a:solidFill>
                <a:latin typeface="Calibri" panose="020F0502020204030204" pitchFamily="34" charset="0"/>
              </a:rPr>
              <a:t>Yuhan</a:t>
            </a:r>
            <a:r>
              <a:rPr lang="en-US" altLang="zh-CN" sz="2200" cap="none" dirty="0">
                <a:solidFill>
                  <a:schemeClr val="tx1"/>
                </a:solidFill>
                <a:latin typeface="Calibri" panose="020F0502020204030204" pitchFamily="34" charset="0"/>
              </a:rPr>
              <a:t> Quan</a:t>
            </a:r>
            <a:r>
              <a:rPr lang="en-US" altLang="zh-Hans" sz="2200" cap="none" baseline="30000" dirty="0">
                <a:solidFill>
                  <a:schemeClr val="tx1"/>
                </a:solidFill>
                <a:latin typeface="Calibri" panose="020F0502020204030204" pitchFamily="34" charset="0"/>
              </a:rPr>
              <a:t>1</a:t>
            </a:r>
            <a:r>
              <a:rPr lang="en-US" altLang="zh-CN" sz="2200" cap="none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n-US" altLang="zh-CN" sz="2200" cap="none" dirty="0" err="1">
                <a:solidFill>
                  <a:schemeClr val="tx1"/>
                </a:solidFill>
                <a:latin typeface="Calibri" panose="020F0502020204030204" pitchFamily="34" charset="0"/>
              </a:rPr>
              <a:t>Xiangnan</a:t>
            </a:r>
            <a:r>
              <a:rPr lang="en-US" altLang="zh-CN" sz="2200" cap="none" dirty="0">
                <a:solidFill>
                  <a:schemeClr val="tx1"/>
                </a:solidFill>
                <a:latin typeface="Calibri" panose="020F0502020204030204" pitchFamily="34" charset="0"/>
              </a:rPr>
              <a:t> He</a:t>
            </a:r>
            <a:r>
              <a:rPr lang="en-US" altLang="zh-Hans" sz="2200" cap="none" baseline="30000" dirty="0">
                <a:solidFill>
                  <a:schemeClr val="tx1"/>
                </a:solidFill>
                <a:latin typeface="Calibri" panose="020F0502020204030204" pitchFamily="34" charset="0"/>
              </a:rPr>
              <a:t>2</a:t>
            </a:r>
            <a:r>
              <a:rPr lang="en-US" altLang="zh-CN" sz="2200" cap="none" dirty="0">
                <a:solidFill>
                  <a:schemeClr val="tx1"/>
                </a:solidFill>
                <a:latin typeface="Calibri" panose="020F0502020204030204" pitchFamily="34" charset="0"/>
              </a:rPr>
              <a:t>, Yong Li</a:t>
            </a:r>
            <a:r>
              <a:rPr lang="en-US" altLang="zh-Hans" sz="2200" cap="none" baseline="30000" dirty="0">
                <a:solidFill>
                  <a:schemeClr val="tx1"/>
                </a:solidFill>
                <a:latin typeface="Calibri" panose="020F0502020204030204" pitchFamily="34" charset="0"/>
              </a:rPr>
              <a:t>1</a:t>
            </a:r>
            <a:r>
              <a:rPr lang="en-US" altLang="zh-CN" sz="2200" cap="none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n-US" altLang="zh-CN" sz="2200" cap="none" dirty="0" err="1">
                <a:solidFill>
                  <a:schemeClr val="tx1"/>
                </a:solidFill>
                <a:latin typeface="Calibri" panose="020F0502020204030204" pitchFamily="34" charset="0"/>
              </a:rPr>
              <a:t>Depeng</a:t>
            </a:r>
            <a:r>
              <a:rPr lang="en-US" altLang="zh-CN" sz="2200" cap="none" dirty="0">
                <a:solidFill>
                  <a:schemeClr val="tx1"/>
                </a:solidFill>
                <a:latin typeface="Calibri" panose="020F0502020204030204" pitchFamily="34" charset="0"/>
              </a:rPr>
              <a:t> Jin</a:t>
            </a:r>
            <a:r>
              <a:rPr lang="en-US" altLang="zh-Hans" sz="2200" cap="none" baseline="30000" dirty="0">
                <a:solidFill>
                  <a:schemeClr val="tx1"/>
                </a:solidFill>
                <a:latin typeface="Calibri" panose="020F0502020204030204" pitchFamily="34" charset="0"/>
              </a:rPr>
              <a:t>1</a:t>
            </a:r>
            <a:endParaRPr lang="en-US" altLang="zh-CN" sz="2200" cap="none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altLang="zh-Hans" sz="2200" cap="none" baseline="30000" dirty="0">
                <a:solidFill>
                  <a:schemeClr val="tx1"/>
                </a:solidFill>
                <a:latin typeface="Calibri" panose="020F0502020204030204" pitchFamily="34" charset="0"/>
              </a:rPr>
              <a:t>1 </a:t>
            </a:r>
            <a:r>
              <a:rPr lang="en-US" altLang="zh-CN" sz="2200" cap="none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Tsinghua University </a:t>
            </a:r>
            <a:r>
              <a:rPr lang="en-US" altLang="zh-Hans" sz="2200" cap="none" baseline="30000" dirty="0">
                <a:solidFill>
                  <a:schemeClr val="tx1"/>
                </a:solidFill>
                <a:latin typeface="Calibri" panose="020F0502020204030204" pitchFamily="34" charset="0"/>
              </a:rPr>
              <a:t>2</a:t>
            </a:r>
            <a:r>
              <a:rPr lang="en-US" altLang="zh-Hans" sz="2200" cap="none" dirty="0">
                <a:solidFill>
                  <a:schemeClr val="tx1"/>
                </a:solidFill>
                <a:latin typeface="Calibri" panose="020F0502020204030204" pitchFamily="34" charset="0"/>
              </a:rPr>
              <a:t> University of Science and Technology of China</a:t>
            </a:r>
            <a:endParaRPr lang="zh-CN" altLang="en-US" sz="2200" cap="none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6113E31D-E2AB-40D1-8B51-AFA5AFEF393A}" type="slidenum">
              <a:rPr lang="en-US"/>
              <a:pPr/>
              <a:t>1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32E492-D0B9-AE44-8579-1A93FE3735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3823" y="279639"/>
            <a:ext cx="3583327" cy="144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42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灯片编号占位符 1">
            <a:extLst>
              <a:ext uri="{FF2B5EF4-FFF2-40B4-BE49-F238E27FC236}">
                <a16:creationId xmlns:a16="http://schemas.microsoft.com/office/drawing/2014/main" id="{275E9B8A-783B-C448-B42B-88125C3E2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60" y="6459787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FE11903-9849-974B-91F6-01EED5663F80}"/>
              </a:ext>
            </a:extLst>
          </p:cNvPr>
          <p:cNvSpPr txBox="1"/>
          <p:nvPr/>
        </p:nvSpPr>
        <p:spPr>
          <a:xfrm>
            <a:off x="720000" y="409904"/>
            <a:ext cx="75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Reinforced Negative Sampler (</a:t>
            </a:r>
            <a:r>
              <a:rPr kumimoji="1"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RNS</a:t>
            </a:r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kumimoji="1" lang="zh-CN" alt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75F02D1-244E-BB42-8335-5453F566615C}"/>
              </a:ext>
            </a:extLst>
          </p:cNvPr>
          <p:cNvSpPr/>
          <p:nvPr/>
        </p:nvSpPr>
        <p:spPr>
          <a:xfrm>
            <a:off x="7066870" y="2088964"/>
            <a:ext cx="4262390" cy="77235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b="1" i="1" dirty="0">
                <a:solidFill>
                  <a:sysClr val="windowText" lastClr="000000"/>
                </a:solidFill>
              </a:rPr>
              <a:t>Sampler </a:t>
            </a:r>
            <a:r>
              <a:rPr kumimoji="1" lang="en-US" altLang="zh-CN" sz="2400" dirty="0">
                <a:solidFill>
                  <a:sysClr val="windowText" lastClr="000000"/>
                </a:solidFill>
              </a:rPr>
              <a:t>generates negatives to train </a:t>
            </a:r>
            <a:r>
              <a:rPr kumimoji="1" lang="en-US" altLang="zh-CN" sz="2400" b="1" i="1" dirty="0">
                <a:solidFill>
                  <a:sysClr val="windowText" lastClr="000000"/>
                </a:solidFill>
              </a:rPr>
              <a:t>Recommender</a:t>
            </a:r>
            <a:endParaRPr kumimoji="1" lang="zh-CN" altLang="en-US" sz="2400" b="1" i="1" dirty="0">
              <a:solidFill>
                <a:sysClr val="windowText" lastClr="000000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AA962DB-3888-3246-98FC-E66E4A022DA1}"/>
              </a:ext>
            </a:extLst>
          </p:cNvPr>
          <p:cNvSpPr/>
          <p:nvPr/>
        </p:nvSpPr>
        <p:spPr>
          <a:xfrm>
            <a:off x="7115965" y="3982158"/>
            <a:ext cx="4262391" cy="8714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b="1" i="1" dirty="0">
                <a:solidFill>
                  <a:sysClr val="windowText" lastClr="000000"/>
                </a:solidFill>
              </a:rPr>
              <a:t>Sampler</a:t>
            </a:r>
            <a:r>
              <a:rPr kumimoji="1" lang="en-US" altLang="zh-CN" sz="2400" dirty="0">
                <a:solidFill>
                  <a:sysClr val="windowText" lastClr="000000"/>
                </a:solidFill>
              </a:rPr>
              <a:t> is updated by receiving rewards from </a:t>
            </a:r>
            <a:r>
              <a:rPr kumimoji="1" lang="en-US" altLang="zh-CN" sz="2400" b="1" i="1" dirty="0">
                <a:solidFill>
                  <a:sysClr val="windowText" lastClr="000000"/>
                </a:solidFill>
              </a:rPr>
              <a:t>Recommender</a:t>
            </a:r>
            <a:endParaRPr kumimoji="1" lang="zh-CN" altLang="en-US" sz="2400" b="1" i="1" dirty="0">
              <a:solidFill>
                <a:sysClr val="windowText" lastClr="000000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9952355C-C99A-F54D-B186-82B3AD7DC081}"/>
              </a:ext>
            </a:extLst>
          </p:cNvPr>
          <p:cNvSpPr/>
          <p:nvPr/>
        </p:nvSpPr>
        <p:spPr>
          <a:xfrm>
            <a:off x="266595" y="961532"/>
            <a:ext cx="102102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3200" dirty="0"/>
              <a:t>Learning the adversarial and exposure-matching sampler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C4C5807-A599-2547-9F73-0FB2115A5364}"/>
              </a:ext>
            </a:extLst>
          </p:cNvPr>
          <p:cNvSpPr/>
          <p:nvPr/>
        </p:nvSpPr>
        <p:spPr>
          <a:xfrm>
            <a:off x="720000" y="1580390"/>
            <a:ext cx="74585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i="1" dirty="0">
                <a:solidFill>
                  <a:srgbClr val="C00000"/>
                </a:solidFill>
                <a:cs typeface="Times New Roman" panose="02020603050405020304" pitchFamily="18" charset="0"/>
              </a:rPr>
              <a:t>Challenge 2</a:t>
            </a:r>
          </a:p>
          <a:p>
            <a:pPr defTabSz="2952750">
              <a:spcAft>
                <a:spcPts val="0"/>
              </a:spcAft>
              <a:buClr>
                <a:srgbClr val="3C78BE"/>
              </a:buClr>
              <a:defRPr/>
            </a:pPr>
            <a:r>
              <a:rPr lang="en-US" altLang="zh-CN" sz="2800" dirty="0">
                <a:cs typeface="Times New Roman" panose="02020603050405020304" pitchFamily="18" charset="0"/>
              </a:rPr>
              <a:t>Difﬁculty of optimizing the RNS</a:t>
            </a:r>
          </a:p>
          <a:p>
            <a:pPr marL="457200" indent="-457200" defTabSz="2952750">
              <a:buClr>
                <a:srgbClr val="3C78BE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cs typeface="Arial" panose="020B0604020202020204" pitchFamily="34" charset="0"/>
              </a:rPr>
              <a:t>Non-differentiable objective</a:t>
            </a:r>
          </a:p>
          <a:p>
            <a:pPr marL="457200" indent="-457200" defTabSz="2952750">
              <a:spcAft>
                <a:spcPts val="0"/>
              </a:spcAft>
              <a:buClr>
                <a:srgbClr val="3C78BE"/>
              </a:buClr>
              <a:buFont typeface="Arial" panose="020B0604020202020204" pitchFamily="34" charset="0"/>
              <a:buChar char="•"/>
              <a:defRPr/>
            </a:pPr>
            <a:r>
              <a:rPr kumimoji="1" lang="en-US" altLang="zh-TW" sz="2400" dirty="0">
                <a:sym typeface="Wingdings" pitchFamily="2" charset="2"/>
              </a:rPr>
              <a:t>Discrete item space</a:t>
            </a: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2E24C2DE-25A8-5F4C-B7F5-D9043001AE49}"/>
              </a:ext>
            </a:extLst>
          </p:cNvPr>
          <p:cNvGrpSpPr/>
          <p:nvPr/>
        </p:nvGrpSpPr>
        <p:grpSpPr>
          <a:xfrm>
            <a:off x="-154074" y="3271804"/>
            <a:ext cx="6803824" cy="2082435"/>
            <a:chOff x="-154074" y="3271804"/>
            <a:chExt cx="6803824" cy="2082435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EB739B7C-FA4A-4C4A-95FB-ED3F996DFF45}"/>
                </a:ext>
              </a:extLst>
            </p:cNvPr>
            <p:cNvGrpSpPr/>
            <p:nvPr/>
          </p:nvGrpSpPr>
          <p:grpSpPr>
            <a:xfrm>
              <a:off x="715119" y="3271804"/>
              <a:ext cx="5934631" cy="2082435"/>
              <a:chOff x="675374" y="3621531"/>
              <a:chExt cx="5934631" cy="2082435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610C79D6-4912-8643-A9CA-D66C82ACE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0000" y="3621531"/>
                <a:ext cx="2672797" cy="491549"/>
              </a:xfrm>
              <a:prstGeom prst="rect">
                <a:avLst/>
              </a:prstGeom>
            </p:spPr>
          </p:pic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061CDEBD-C99E-9E47-91FE-0AD17ACB6B15}"/>
                  </a:ext>
                </a:extLst>
              </p:cNvPr>
              <p:cNvGrpSpPr/>
              <p:nvPr/>
            </p:nvGrpSpPr>
            <p:grpSpPr>
              <a:xfrm>
                <a:off x="675374" y="4070538"/>
                <a:ext cx="5934631" cy="1633428"/>
                <a:chOff x="675374" y="4070538"/>
                <a:chExt cx="5934631" cy="1633428"/>
              </a:xfrm>
            </p:grpSpPr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CE7ABA87-2D94-9240-B032-3A7AE37B38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5374" y="4070538"/>
                  <a:ext cx="4392572" cy="867323"/>
                </a:xfrm>
                <a:prstGeom prst="rect">
                  <a:avLst/>
                </a:prstGeom>
              </p:spPr>
            </p:pic>
            <p:pic>
              <p:nvPicPr>
                <p:cNvPr id="42" name="图片 41">
                  <a:extLst>
                    <a:ext uri="{FF2B5EF4-FFF2-40B4-BE49-F238E27FC236}">
                      <a16:creationId xmlns:a16="http://schemas.microsoft.com/office/drawing/2014/main" id="{E1BD35AC-DE82-044E-91B6-F74F0CBB3F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29450" y="4848823"/>
                  <a:ext cx="5080555" cy="855143"/>
                </a:xfrm>
                <a:prstGeom prst="rect">
                  <a:avLst/>
                </a:prstGeom>
              </p:spPr>
            </p:pic>
          </p:grpSp>
        </p:grp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1EF3BECC-84E1-9240-8D90-DAE061612899}"/>
                </a:ext>
              </a:extLst>
            </p:cNvPr>
            <p:cNvSpPr/>
            <p:nvPr/>
          </p:nvSpPr>
          <p:spPr>
            <a:xfrm>
              <a:off x="-154074" y="4492964"/>
              <a:ext cx="201100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i="1" dirty="0"/>
                <a:t>policy gradient based RL</a:t>
              </a:r>
            </a:p>
          </p:txBody>
        </p:sp>
      </p:grpSp>
      <p:sp>
        <p:nvSpPr>
          <p:cNvPr id="60" name="弧 59">
            <a:extLst>
              <a:ext uri="{FF2B5EF4-FFF2-40B4-BE49-F238E27FC236}">
                <a16:creationId xmlns:a16="http://schemas.microsoft.com/office/drawing/2014/main" id="{6178F9C4-F1DD-A54E-8F54-C16B8BEB0F4D}"/>
              </a:ext>
            </a:extLst>
          </p:cNvPr>
          <p:cNvSpPr/>
          <p:nvPr/>
        </p:nvSpPr>
        <p:spPr>
          <a:xfrm flipH="1">
            <a:off x="8178559" y="2975135"/>
            <a:ext cx="1306238" cy="841027"/>
          </a:xfrm>
          <a:prstGeom prst="arc">
            <a:avLst>
              <a:gd name="adj1" fmla="val 18164305"/>
              <a:gd name="adj2" fmla="val 3143031"/>
            </a:avLst>
          </a:prstGeom>
          <a:ln w="28575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8F4EC231-3AC3-C14F-B068-796912F4CFAF}"/>
              </a:ext>
            </a:extLst>
          </p:cNvPr>
          <p:cNvGrpSpPr/>
          <p:nvPr/>
        </p:nvGrpSpPr>
        <p:grpSpPr>
          <a:xfrm>
            <a:off x="7887737" y="2975134"/>
            <a:ext cx="2401026" cy="841027"/>
            <a:chOff x="7887737" y="2975134"/>
            <a:chExt cx="2401026" cy="841027"/>
          </a:xfrm>
        </p:grpSpPr>
        <p:sp>
          <p:nvSpPr>
            <p:cNvPr id="68" name="弧 67">
              <a:extLst>
                <a:ext uri="{FF2B5EF4-FFF2-40B4-BE49-F238E27FC236}">
                  <a16:creationId xmlns:a16="http://schemas.microsoft.com/office/drawing/2014/main" id="{23483372-0A39-E243-817D-F6542A8F8F76}"/>
                </a:ext>
              </a:extLst>
            </p:cNvPr>
            <p:cNvSpPr/>
            <p:nvPr/>
          </p:nvSpPr>
          <p:spPr>
            <a:xfrm rot="10800000" flipH="1">
              <a:off x="8594042" y="2975134"/>
              <a:ext cx="1306238" cy="841027"/>
            </a:xfrm>
            <a:prstGeom prst="arc">
              <a:avLst>
                <a:gd name="adj1" fmla="val 18164305"/>
                <a:gd name="adj2" fmla="val 3143031"/>
              </a:avLst>
            </a:prstGeom>
            <a:ln w="28575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B7E344B2-DCCA-0245-A48F-65B0B3FBE5DB}"/>
                </a:ext>
              </a:extLst>
            </p:cNvPr>
            <p:cNvSpPr/>
            <p:nvPr/>
          </p:nvSpPr>
          <p:spPr>
            <a:xfrm>
              <a:off x="7887737" y="3163318"/>
              <a:ext cx="240102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/>
                <a:t>iteratively</a:t>
              </a:r>
              <a:endParaRPr lang="zh-CN" altLang="en-US" sz="2000" dirty="0"/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7FA80670-6D34-E240-819D-F6B544B52439}"/>
              </a:ext>
            </a:extLst>
          </p:cNvPr>
          <p:cNvSpPr/>
          <p:nvPr/>
        </p:nvSpPr>
        <p:spPr>
          <a:xfrm>
            <a:off x="2291476" y="5435730"/>
            <a:ext cx="76088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952750">
              <a:spcAft>
                <a:spcPts val="0"/>
              </a:spcAft>
              <a:buClr>
                <a:srgbClr val="3C78BE"/>
              </a:buClr>
              <a:defRPr/>
            </a:pPr>
            <a:r>
              <a:rPr lang="en-US" altLang="zh-CN" sz="2400" dirty="0">
                <a:cs typeface="Times New Roman" panose="02020603050405020304" pitchFamily="18" charset="0"/>
              </a:rPr>
              <a:t>A general learning framework for integrating signal from both hard negative and exposure data </a:t>
            </a:r>
          </a:p>
        </p:txBody>
      </p:sp>
    </p:spTree>
    <p:extLst>
      <p:ext uri="{BB962C8B-B14F-4D97-AF65-F5344CB8AC3E}">
        <p14:creationId xmlns:p14="http://schemas.microsoft.com/office/powerpoint/2010/main" val="99843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29" grpId="0"/>
      <p:bldP spid="60" grpId="0" animBg="1"/>
      <p:bldP spid="7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1F63E8E-9871-4346-8876-D7C71616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984AF8-C56C-344D-95BC-4102570D1DB0}"/>
              </a:ext>
            </a:extLst>
          </p:cNvPr>
          <p:cNvSpPr txBox="1"/>
          <p:nvPr/>
        </p:nvSpPr>
        <p:spPr>
          <a:xfrm>
            <a:off x="719999" y="409904"/>
            <a:ext cx="6622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Experimental Settings</a:t>
            </a:r>
            <a:endParaRPr kumimoji="1" lang="zh-CN" alt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3BA5190-0F02-634F-B154-DD91A37FD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997" y="1117790"/>
                <a:ext cx="11472003" cy="5328535"/>
              </a:xfrm>
              <a:prstGeom prst="rect">
                <a:avLst/>
              </a:prstGeom>
            </p:spPr>
            <p:txBody>
              <a:bodyPr/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charset="0"/>
                  <a:buChar char="•"/>
                </a:pPr>
                <a:r>
                  <a:rPr kumimoji="1" lang="zh-TW" altLang="en-US" sz="3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tx1"/>
                    </a:solidFill>
                  </a:rPr>
                  <a:t>Datasets</a:t>
                </a:r>
                <a:endParaRPr kumimoji="1" lang="en-US" altLang="zh-TW" sz="3000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 lvl="1">
                  <a:buFont typeface="Arial" charset="0"/>
                  <a:buChar char="•"/>
                </a:pPr>
                <a:r>
                  <a:rPr kumimoji="1" lang="en-US" altLang="zh-TW" sz="240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:r>
                  <a:rPr kumimoji="1" lang="en-US" altLang="zh-TW" sz="2400" dirty="0" err="1">
                    <a:solidFill>
                      <a:schemeClr val="tx1"/>
                    </a:solidFill>
                    <a:sym typeface="Wingdings" pitchFamily="2" charset="2"/>
                  </a:rPr>
                  <a:t>Beibei</a:t>
                </a:r>
                <a:r>
                  <a:rPr kumimoji="1" lang="en-US" altLang="zh-TW" sz="2400" dirty="0">
                    <a:solidFill>
                      <a:schemeClr val="tx1"/>
                    </a:solidFill>
                    <a:sym typeface="Wingdings" pitchFamily="2" charset="2"/>
                  </a:rPr>
                  <a:t>, a Chinese E-commerce platform (Jun 2017)</a:t>
                </a:r>
              </a:p>
              <a:p>
                <a:pPr lvl="1">
                  <a:buFont typeface="Arial" charset="0"/>
                  <a:buChar char="•"/>
                </a:pPr>
                <a:r>
                  <a:rPr kumimoji="1" lang="en-US" altLang="zh-TW" sz="240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:r>
                  <a:rPr kumimoji="1" lang="en-US" altLang="zh-TW" sz="2400" dirty="0" err="1">
                    <a:solidFill>
                      <a:schemeClr val="tx1"/>
                    </a:solidFill>
                    <a:sym typeface="Wingdings" pitchFamily="2" charset="2"/>
                  </a:rPr>
                  <a:t>Zhihu</a:t>
                </a:r>
                <a:r>
                  <a:rPr kumimoji="1" lang="en-US" altLang="zh-TW" sz="2400" dirty="0">
                    <a:solidFill>
                      <a:schemeClr val="tx1"/>
                    </a:solidFill>
                    <a:sym typeface="Wingdings" pitchFamily="2" charset="2"/>
                  </a:rPr>
                  <a:t>, the largest question-and-answer website in China (CCIR-2018 Challenge)</a:t>
                </a:r>
              </a:p>
              <a:p>
                <a:pPr marL="0" indent="0">
                  <a:buNone/>
                </a:pPr>
                <a:endParaRPr kumimoji="1" lang="en-US" altLang="zh-TW" sz="3200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kumimoji="1" lang="en-US" altLang="zh-TW" sz="3200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kumimoji="1" lang="en-US" altLang="zh-TW" sz="3200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>
                  <a:buFont typeface="Arial" charset="0"/>
                  <a:buChar char="•"/>
                </a:pPr>
                <a:r>
                  <a:rPr kumimoji="1" lang="zh-CN" altLang="en-US" sz="320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:r>
                  <a:rPr kumimoji="1" lang="en-US" altLang="zh-TW" sz="3200" dirty="0">
                    <a:solidFill>
                      <a:schemeClr val="tx1"/>
                    </a:solidFill>
                    <a:sym typeface="Wingdings" pitchFamily="2" charset="2"/>
                  </a:rPr>
                  <a:t>Protocols</a:t>
                </a:r>
              </a:p>
              <a:p>
                <a:pPr lvl="1">
                  <a:buFont typeface="Arial" charset="0"/>
                  <a:buChar char="•"/>
                </a:pPr>
                <a:r>
                  <a:rPr kumimoji="1" lang="en-US" altLang="zh-TW" sz="2400" dirty="0">
                    <a:solidFill>
                      <a:schemeClr val="tx1"/>
                    </a:solidFill>
                    <a:sym typeface="Wingdings" pitchFamily="2" charset="2"/>
                  </a:rPr>
                  <a:t> Each session: clicks + exposed (but not clicked), </a:t>
                </a:r>
                <a14:m>
                  <m:oMath xmlns:m="http://schemas.openxmlformats.org/officeDocument/2006/math">
                    <m:r>
                      <a:rPr kumimoji="1" lang="en-US" altLang="zh-TW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𝐿</m:t>
                    </m:r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  <a:sym typeface="Wingdings" pitchFamily="2" charset="2"/>
                  </a:rPr>
                  <a:t> events, </a:t>
                </a:r>
                <a14:m>
                  <m:oMath xmlns:m="http://schemas.openxmlformats.org/officeDocument/2006/math">
                    <m:r>
                      <a:rPr kumimoji="1" lang="en-US" altLang="zh-TW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𝐿</m:t>
                    </m:r>
                    <m:r>
                      <a:rPr kumimoji="1" lang="en-US" altLang="zh-TW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=40 </m:t>
                    </m:r>
                    <m:d>
                      <m:dPr>
                        <m:ctrlPr>
                          <a:rPr kumimoji="1" lang="en-US" altLang="zh-TW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TW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Beibei</m:t>
                        </m:r>
                      </m:e>
                    </m:d>
                    <m:r>
                      <a:rPr kumimoji="1" lang="en-US" altLang="zh-TW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/</m:t>
                    </m:r>
                    <m:r>
                      <a:rPr kumimoji="1" lang="en-US" altLang="zh-TW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160(</m:t>
                    </m:r>
                    <m:r>
                      <m:rPr>
                        <m:sty m:val="p"/>
                      </m:rPr>
                      <a:rPr kumimoji="1" lang="en-US" altLang="zh-TW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Zhihu</m:t>
                    </m:r>
                    <m:r>
                      <a:rPr kumimoji="1" lang="en-US" altLang="zh-TW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kumimoji="1" lang="en-US" altLang="zh-TW" sz="2400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 lvl="1">
                  <a:buFont typeface="Arial" charset="0"/>
                  <a:buChar char="•"/>
                </a:pPr>
                <a:r>
                  <a:rPr kumimoji="1" lang="en-US" altLang="zh-TW" sz="2400" dirty="0">
                    <a:solidFill>
                      <a:schemeClr val="tx1"/>
                    </a:solidFill>
                    <a:sym typeface="Wingdings" pitchFamily="2" charset="2"/>
                  </a:rPr>
                  <a:t> Each user: train -- validation (1 session) -- test (1 session), ordered by time </a:t>
                </a:r>
              </a:p>
              <a:p>
                <a:pPr lvl="1">
                  <a:buFont typeface="Arial" charset="0"/>
                  <a:buChar char="•"/>
                </a:pPr>
                <a:r>
                  <a:rPr kumimoji="1" lang="en-US" altLang="zh-CN" sz="2400" dirty="0">
                    <a:solidFill>
                      <a:schemeClr val="tx1"/>
                    </a:solidFill>
                  </a:rPr>
                  <a:t> Ranking lists are evaluated by AUC and NDCG</a:t>
                </a:r>
                <a:endParaRPr kumimoji="1" lang="en-US" altLang="zh-TW" sz="2400" dirty="0">
                  <a:solidFill>
                    <a:schemeClr val="tx1"/>
                  </a:solidFill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3BA5190-0F02-634F-B154-DD91A37FD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97" y="1117790"/>
                <a:ext cx="11472003" cy="5328535"/>
              </a:xfrm>
              <a:prstGeom prst="rect">
                <a:avLst/>
              </a:prstGeom>
              <a:blipFill>
                <a:blip r:embed="rId3"/>
                <a:stretch>
                  <a:fillRect l="-1217" t="-2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B2E38FB8-C809-DA46-91ED-363D2F5B2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696" y="2719150"/>
            <a:ext cx="7643670" cy="126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70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79C51B3-5434-BF49-A74C-DA04E4B42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E1F78C-6224-B143-8E49-E91CFF7D6CB6}"/>
              </a:ext>
            </a:extLst>
          </p:cNvPr>
          <p:cNvSpPr txBox="1"/>
          <p:nvPr/>
        </p:nvSpPr>
        <p:spPr>
          <a:xfrm>
            <a:off x="719999" y="409904"/>
            <a:ext cx="8257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Baselines</a:t>
            </a:r>
            <a:endParaRPr kumimoji="1" lang="zh-CN" alt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56F90FA-9D80-534F-BF84-34628E7165BE}"/>
              </a:ext>
            </a:extLst>
          </p:cNvPr>
          <p:cNvSpPr txBox="1">
            <a:spLocks/>
          </p:cNvSpPr>
          <p:nvPr/>
        </p:nvSpPr>
        <p:spPr>
          <a:xfrm>
            <a:off x="719997" y="1321647"/>
            <a:ext cx="11472003" cy="475368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kumimoji="1" lang="zh-TW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Common</a:t>
            </a:r>
            <a:endParaRPr kumimoji="1" lang="en-US" altLang="zh-TW" sz="2800" dirty="0">
              <a:solidFill>
                <a:schemeClr val="tx1"/>
              </a:solidFill>
              <a:sym typeface="Wingdings" pitchFamily="2" charset="2"/>
            </a:endParaRPr>
          </a:p>
          <a:p>
            <a:pPr lvl="1">
              <a:buFont typeface="Arial" charset="0"/>
              <a:buChar char="•"/>
            </a:pPr>
            <a:r>
              <a:rPr kumimoji="1" lang="en-US" altLang="zh-TW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altLang="zh-CN" sz="2400" b="1" dirty="0" err="1">
                <a:solidFill>
                  <a:schemeClr val="tx1"/>
                </a:solidFill>
              </a:rPr>
              <a:t>ItemPop</a:t>
            </a:r>
            <a:r>
              <a:rPr lang="en-US" altLang="zh-CN" sz="2400" dirty="0">
                <a:solidFill>
                  <a:schemeClr val="tx1"/>
                </a:solidFill>
              </a:rPr>
              <a:t>:</a:t>
            </a:r>
            <a:r>
              <a:rPr kumimoji="1" lang="en-US" altLang="zh-CN" sz="2000" dirty="0">
                <a:solidFill>
                  <a:schemeClr val="tx1"/>
                </a:solidFill>
              </a:rPr>
              <a:t> Ranking items base on their popularity</a:t>
            </a:r>
            <a:endParaRPr kumimoji="1" lang="en-US" altLang="zh-CN" sz="2000" dirty="0">
              <a:solidFill>
                <a:schemeClr val="tx1"/>
              </a:solidFill>
              <a:sym typeface="Wingdings" pitchFamily="2" charset="2"/>
            </a:endParaRPr>
          </a:p>
          <a:p>
            <a:pPr lvl="1">
              <a:buFont typeface="Arial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BPR-GMF</a:t>
            </a:r>
            <a:r>
              <a:rPr lang="en-US" altLang="zh-CN" sz="2400" dirty="0">
                <a:solidFill>
                  <a:schemeClr val="tx1"/>
                </a:solidFill>
              </a:rPr>
              <a:t> [</a:t>
            </a:r>
            <a:r>
              <a:rPr lang="en-US" altLang="zh-CN" sz="2400" dirty="0" err="1">
                <a:solidFill>
                  <a:schemeClr val="tx1"/>
                </a:solidFill>
              </a:rPr>
              <a:t>Rendle</a:t>
            </a:r>
            <a:r>
              <a:rPr lang="en-US" altLang="zh-CN" sz="2400" dirty="0">
                <a:solidFill>
                  <a:schemeClr val="tx1"/>
                </a:solidFill>
              </a:rPr>
              <a:t> et al., UAI’09]: </a:t>
            </a:r>
            <a:r>
              <a:rPr kumimoji="1" lang="en-US" altLang="zh-CN" sz="2000" dirty="0">
                <a:solidFill>
                  <a:schemeClr val="tx1"/>
                </a:solidFill>
              </a:rPr>
              <a:t>Optimizing the MF-based model with a pairwise ranking loss</a:t>
            </a:r>
          </a:p>
          <a:p>
            <a:pPr>
              <a:buFont typeface="Arial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</a:rPr>
              <a:t> Adversarial sampling</a:t>
            </a:r>
          </a:p>
          <a:p>
            <a:pPr lvl="1">
              <a:buFont typeface="Arial" charset="0"/>
              <a:buChar char="•"/>
            </a:pPr>
            <a:r>
              <a:rPr kumimoji="1" lang="en-US" altLang="zh-CN" sz="2400" b="1" dirty="0">
                <a:solidFill>
                  <a:schemeClr val="tx1"/>
                </a:solidFill>
              </a:rPr>
              <a:t>BPR-DNS</a:t>
            </a:r>
            <a:r>
              <a:rPr kumimoji="1" lang="en-US" altLang="zh-CN" sz="2400" dirty="0">
                <a:solidFill>
                  <a:schemeClr val="tx1"/>
                </a:solidFill>
              </a:rPr>
              <a:t> [Zhang et al., SIGIR’13]: </a:t>
            </a:r>
            <a:r>
              <a:rPr kumimoji="1" lang="en-US" altLang="zh-CN" sz="2000" dirty="0">
                <a:solidFill>
                  <a:schemeClr val="tx1"/>
                </a:solidFill>
              </a:rPr>
              <a:t>Selecting the item with the highest prediction score as negatives</a:t>
            </a:r>
          </a:p>
          <a:p>
            <a:pPr lvl="1">
              <a:buFont typeface="Arial" charset="0"/>
              <a:buChar char="•"/>
            </a:pPr>
            <a:r>
              <a:rPr kumimoji="1" lang="en-US" altLang="zh-CN" sz="2400" b="1" dirty="0">
                <a:solidFill>
                  <a:schemeClr val="tx1"/>
                </a:solidFill>
              </a:rPr>
              <a:t>KBGAN</a:t>
            </a:r>
            <a:r>
              <a:rPr kumimoji="1" lang="en-US" altLang="zh-CN" sz="2400" dirty="0">
                <a:solidFill>
                  <a:schemeClr val="tx1"/>
                </a:solidFill>
              </a:rPr>
              <a:t> [Cai and Wang, NAACL’18]:</a:t>
            </a:r>
            <a:r>
              <a:rPr kumimoji="1" lang="en-US" altLang="zh-CN" sz="2000" dirty="0">
                <a:solidFill>
                  <a:schemeClr val="tx1"/>
                </a:solidFill>
              </a:rPr>
              <a:t> Generating adversarial samples as negatives </a:t>
            </a:r>
            <a:endParaRPr kumimoji="1" lang="en-US" altLang="zh-CN" sz="2400" dirty="0">
              <a:solidFill>
                <a:schemeClr val="tx1"/>
              </a:solidFill>
            </a:endParaRPr>
          </a:p>
          <a:p>
            <a:pPr lvl="1">
              <a:buFont typeface="Arial" charset="0"/>
              <a:buChar char="•"/>
            </a:pPr>
            <a:r>
              <a:rPr kumimoji="1" lang="en-US" altLang="zh-CN" sz="2400" b="1" dirty="0">
                <a:solidFill>
                  <a:schemeClr val="tx1"/>
                </a:solidFill>
              </a:rPr>
              <a:t>IRGAN</a:t>
            </a:r>
            <a:r>
              <a:rPr kumimoji="1" lang="en-US" altLang="zh-CN" sz="2400" dirty="0">
                <a:solidFill>
                  <a:schemeClr val="tx1"/>
                </a:solidFill>
              </a:rPr>
              <a:t> [Wang et al., SIGIR’17]: </a:t>
            </a:r>
            <a:r>
              <a:rPr kumimoji="1" lang="en-US" altLang="zh-CN" sz="2000" dirty="0">
                <a:solidFill>
                  <a:schemeClr val="tx1"/>
                </a:solidFill>
              </a:rPr>
              <a:t>GAN-based IR model </a:t>
            </a:r>
          </a:p>
          <a:p>
            <a:pPr>
              <a:buFont typeface="Arial" charset="0"/>
              <a:buChar char="•"/>
            </a:pPr>
            <a:r>
              <a:rPr kumimoji="1" lang="en-US" altLang="zh-CN" sz="2800" dirty="0">
                <a:solidFill>
                  <a:schemeClr val="tx1"/>
                </a:solidFill>
              </a:rPr>
              <a:t> Exposure-enhanced sampling</a:t>
            </a:r>
          </a:p>
          <a:p>
            <a:pPr lvl="1">
              <a:buFont typeface="Arial" charset="0"/>
              <a:buChar char="•"/>
            </a:pPr>
            <a:r>
              <a:rPr kumimoji="1" lang="en-US" altLang="zh-CN" sz="2400" b="1" dirty="0">
                <a:solidFill>
                  <a:schemeClr val="tx1"/>
                </a:solidFill>
              </a:rPr>
              <a:t>BPR-EN</a:t>
            </a:r>
            <a:r>
              <a:rPr kumimoji="1" lang="en-US" altLang="zh-CN" sz="2400" dirty="0">
                <a:solidFill>
                  <a:schemeClr val="tx1"/>
                </a:solidFill>
              </a:rPr>
              <a:t>: </a:t>
            </a:r>
            <a:r>
              <a:rPr kumimoji="1" lang="en-US" altLang="zh-CN" sz="2000" dirty="0">
                <a:solidFill>
                  <a:schemeClr val="tx1"/>
                </a:solidFill>
                <a:latin typeface="+mn-lt"/>
              </a:rPr>
              <a:t>Selecting negatives only from exposure data</a:t>
            </a:r>
          </a:p>
          <a:p>
            <a:pPr lvl="1">
              <a:buFont typeface="Arial" charset="0"/>
              <a:buChar char="•"/>
            </a:pPr>
            <a:r>
              <a:rPr kumimoji="1" lang="en-US" altLang="zh-CN" sz="2400" b="1" dirty="0">
                <a:solidFill>
                  <a:schemeClr val="tx1"/>
                </a:solidFill>
              </a:rPr>
              <a:t>EBPR</a:t>
            </a:r>
            <a:r>
              <a:rPr kumimoji="1" lang="en-US" altLang="zh-CN" sz="2400" dirty="0">
                <a:solidFill>
                  <a:schemeClr val="tx1"/>
                </a:solidFill>
              </a:rPr>
              <a:t> [Ding et al., WWW’18]: </a:t>
            </a:r>
            <a:r>
              <a:rPr kumimoji="1" lang="en-US" altLang="zh-CN" sz="2000" dirty="0">
                <a:solidFill>
                  <a:schemeClr val="tx1"/>
                </a:solidFill>
              </a:rPr>
              <a:t>Selecting negatives from both exposure data and unobserved data</a:t>
            </a:r>
            <a:endParaRPr kumimoji="1" lang="en-US" altLang="zh-C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36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547EA4-D331-5F40-BFB9-6ACCA7AA5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394499-E1BC-2C48-AF29-9B847379BFBD}"/>
              </a:ext>
            </a:extLst>
          </p:cNvPr>
          <p:cNvSpPr txBox="1"/>
          <p:nvPr/>
        </p:nvSpPr>
        <p:spPr>
          <a:xfrm>
            <a:off x="719999" y="409904"/>
            <a:ext cx="8257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Performance Comparison</a:t>
            </a:r>
            <a:endParaRPr kumimoji="1" lang="zh-CN" alt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985CC2-F7E6-DC44-AD6D-A7C25D480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09" y="1822987"/>
            <a:ext cx="7753350" cy="377190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4DCB6FE-5DBE-5743-8F9D-9B148CD4E3AC}"/>
              </a:ext>
            </a:extLst>
          </p:cNvPr>
          <p:cNvSpPr/>
          <p:nvPr/>
        </p:nvSpPr>
        <p:spPr>
          <a:xfrm>
            <a:off x="8014833" y="1822987"/>
            <a:ext cx="377125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3900" indent="-457200" defTabSz="2952750">
              <a:spcAft>
                <a:spcPts val="0"/>
              </a:spcAft>
              <a:buClr>
                <a:srgbClr val="3C78BE"/>
              </a:buClr>
              <a:buFont typeface="Arial" panose="020B0604020202020204" pitchFamily="34" charset="0"/>
              <a:buChar char="•"/>
              <a:defRPr/>
            </a:pPr>
            <a:endParaRPr kumimoji="1" lang="en-US" altLang="zh-CN" sz="2800" dirty="0"/>
          </a:p>
          <a:p>
            <a:pPr marL="723900" indent="-457200" defTabSz="2952750">
              <a:spcAft>
                <a:spcPts val="0"/>
              </a:spcAft>
              <a:buClr>
                <a:srgbClr val="3C78BE"/>
              </a:buClr>
              <a:buFont typeface="Arial" panose="020B0604020202020204" pitchFamily="34" charset="0"/>
              <a:buChar char="•"/>
              <a:defRPr/>
            </a:pPr>
            <a:r>
              <a:rPr kumimoji="1" lang="en-US" altLang="zh-CN" sz="2800" dirty="0">
                <a:sym typeface="Wingdings" pitchFamily="2" charset="2"/>
              </a:rPr>
              <a:t>RNS Performs </a:t>
            </a:r>
            <a:r>
              <a:rPr kumimoji="1" lang="en-US" altLang="zh-CN" sz="2800" b="1" dirty="0">
                <a:solidFill>
                  <a:srgbClr val="C00000"/>
                </a:solidFill>
                <a:sym typeface="Wingdings" pitchFamily="2" charset="2"/>
              </a:rPr>
              <a:t>best</a:t>
            </a:r>
            <a:r>
              <a:rPr kumimoji="1" lang="en-US" altLang="zh-CN" sz="2800" dirty="0">
                <a:sym typeface="Wingdings" pitchFamily="2" charset="2"/>
              </a:rPr>
              <a:t> among baselines</a:t>
            </a:r>
          </a:p>
          <a:p>
            <a:pPr marL="723900" lvl="1" indent="-457200" defTabSz="2952750">
              <a:spcAft>
                <a:spcPts val="0"/>
              </a:spcAft>
              <a:buClr>
                <a:srgbClr val="3C78BE"/>
              </a:buClr>
              <a:buFont typeface="Arial" panose="020B0604020202020204" pitchFamily="34" charset="0"/>
              <a:buChar char="•"/>
              <a:defRPr/>
            </a:pPr>
            <a:r>
              <a:rPr kumimoji="1" lang="en-US" altLang="zh-CN" sz="2800" dirty="0"/>
              <a:t>DNS &gt; GAN-based (large item space)</a:t>
            </a:r>
          </a:p>
          <a:p>
            <a:pPr marL="723900" lvl="1" indent="-457200" defTabSz="2952750">
              <a:spcAft>
                <a:spcPts val="0"/>
              </a:spcAft>
              <a:buClr>
                <a:srgbClr val="3C78BE"/>
              </a:buClr>
              <a:buFont typeface="Arial" panose="020B0604020202020204" pitchFamily="34" charset="0"/>
              <a:buChar char="•"/>
              <a:defRPr/>
            </a:pPr>
            <a:r>
              <a:rPr kumimoji="1" lang="en-US" altLang="zh-CN" sz="2800" dirty="0"/>
              <a:t>BPR-EN performs poorly (selection bias)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50CCA6E-D00D-224C-9A11-85C2AA09B3C1}"/>
              </a:ext>
            </a:extLst>
          </p:cNvPr>
          <p:cNvSpPr/>
          <p:nvPr/>
        </p:nvSpPr>
        <p:spPr>
          <a:xfrm>
            <a:off x="373009" y="5083445"/>
            <a:ext cx="7753350" cy="37195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0074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2DA048-C73F-C04B-9192-3D5E90CF5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98E750-EFE8-C243-A82A-3D217522A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12" y="2660326"/>
            <a:ext cx="7749185" cy="2531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83D055C-BAEF-8440-8D8A-569B0C2C9035}"/>
                  </a:ext>
                </a:extLst>
              </p:cNvPr>
              <p:cNvSpPr txBox="1"/>
              <p:nvPr/>
            </p:nvSpPr>
            <p:spPr>
              <a:xfrm>
                <a:off x="719999" y="5195585"/>
                <a:ext cx="7385615" cy="15388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20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zh-CN" sz="2000" dirty="0"/>
                  <a:t>	No exposure-matching reward</a:t>
                </a:r>
              </a:p>
              <a:p>
                <a14:m>
                  <m:oMath xmlns:m="http://schemas.openxmlformats.org/officeDocument/2006/math">
                    <m:r>
                      <a:rPr kumimoji="1" lang="zh-CN" altLang="en-US" sz="200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zh-CN" sz="2000" dirty="0"/>
                  <a:t>	No feature matching for more informative exposure-matching 		reward</a:t>
                </a:r>
              </a:p>
              <a:p>
                <a:endParaRPr kumimoji="1" lang="zh-CN" altLang="en-US" sz="2000" dirty="0"/>
              </a:p>
              <a:p>
                <a:endParaRPr kumimoji="1"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83D055C-BAEF-8440-8D8A-569B0C2C9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99" y="5195585"/>
                <a:ext cx="7385615" cy="1538883"/>
              </a:xfrm>
              <a:prstGeom prst="rect">
                <a:avLst/>
              </a:prstGeom>
              <a:blipFill>
                <a:blip r:embed="rId3"/>
                <a:stretch>
                  <a:fillRect l="-1546" t="-4918" r="-1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D44CAE52-5B22-484A-B4BC-19FC57FB7DA8}"/>
              </a:ext>
            </a:extLst>
          </p:cNvPr>
          <p:cNvSpPr/>
          <p:nvPr/>
        </p:nvSpPr>
        <p:spPr>
          <a:xfrm>
            <a:off x="162060" y="1781337"/>
            <a:ext cx="59886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3200" dirty="0"/>
              <a:t>Hard Negative </a:t>
            </a:r>
            <a:r>
              <a:rPr lang="en-US" altLang="zh-CN" sz="3200" dirty="0" err="1"/>
              <a:t>v.s</a:t>
            </a:r>
            <a:r>
              <a:rPr lang="en-US" altLang="zh-CN" sz="3200" dirty="0"/>
              <a:t>. Real Negative</a:t>
            </a:r>
            <a:endParaRPr lang="zh-CN" altLang="en-US" sz="3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2D455F6-83A6-4543-8AA2-C07001D46CEB}"/>
              </a:ext>
            </a:extLst>
          </p:cNvPr>
          <p:cNvSpPr/>
          <p:nvPr/>
        </p:nvSpPr>
        <p:spPr>
          <a:xfrm>
            <a:off x="8014833" y="2156414"/>
            <a:ext cx="377125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3900" indent="-457200" defTabSz="2952750">
              <a:spcAft>
                <a:spcPts val="0"/>
              </a:spcAft>
              <a:buClr>
                <a:srgbClr val="3C78BE"/>
              </a:buClr>
              <a:buFont typeface="Arial" panose="020B0604020202020204" pitchFamily="34" charset="0"/>
              <a:buChar char="•"/>
              <a:defRPr/>
            </a:pPr>
            <a:endParaRPr kumimoji="1" lang="en-US" altLang="zh-CN" sz="2800" dirty="0"/>
          </a:p>
          <a:p>
            <a:pPr marL="723900" indent="-457200" defTabSz="2952750">
              <a:buClr>
                <a:srgbClr val="3C78BE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latin typeface="Lato"/>
                <a:sym typeface="Lato"/>
              </a:rPr>
              <a:t>Both adversarial sampler (</a:t>
            </a:r>
            <a:r>
              <a:rPr lang="en-US" altLang="zh-CN" sz="2800" b="1" dirty="0">
                <a:latin typeface="Lato"/>
                <a:sym typeface="Lato"/>
              </a:rPr>
              <a:t>AS</a:t>
            </a:r>
            <a:r>
              <a:rPr lang="en-US" altLang="zh-CN" sz="2800" dirty="0">
                <a:latin typeface="Lato"/>
                <a:sym typeface="Lato"/>
              </a:rPr>
              <a:t>) and exposure-matching (</a:t>
            </a:r>
            <a:r>
              <a:rPr lang="en-US" altLang="zh-CN" sz="2800" b="1" dirty="0">
                <a:latin typeface="Lato"/>
                <a:sym typeface="Lato"/>
              </a:rPr>
              <a:t>ES</a:t>
            </a:r>
            <a:r>
              <a:rPr lang="en-US" altLang="zh-CN" sz="2800" dirty="0">
                <a:latin typeface="Lato"/>
                <a:sym typeface="Lato"/>
              </a:rPr>
              <a:t>) helps</a:t>
            </a:r>
          </a:p>
          <a:p>
            <a:pPr marL="723900" indent="-457200" defTabSz="2952750">
              <a:buClr>
                <a:srgbClr val="3C78BE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800" i="1" dirty="0">
                <a:latin typeface="Lato"/>
                <a:sym typeface="Lato"/>
              </a:rPr>
              <a:t>Real Negative </a:t>
            </a:r>
            <a:r>
              <a:rPr lang="en-US" altLang="zh-CN" sz="2800" dirty="0">
                <a:latin typeface="Lato"/>
                <a:sym typeface="Lato"/>
              </a:rPr>
              <a:t>&gt; </a:t>
            </a:r>
            <a:r>
              <a:rPr lang="en-US" altLang="zh-CN" sz="2800" i="1" dirty="0">
                <a:latin typeface="Lato"/>
                <a:sym typeface="Lato"/>
              </a:rPr>
              <a:t>Hard Negative</a:t>
            </a:r>
            <a:endParaRPr lang="en-US" altLang="zh-CN" sz="2800" i="1" dirty="0">
              <a:latin typeface="Lato"/>
              <a:sym typeface="Wingdings" pitchFamily="2" charset="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E56BF2-A548-E446-A356-88D1050EBFB3}"/>
              </a:ext>
            </a:extLst>
          </p:cNvPr>
          <p:cNvSpPr txBox="1"/>
          <p:nvPr/>
        </p:nvSpPr>
        <p:spPr>
          <a:xfrm>
            <a:off x="719999" y="409904"/>
            <a:ext cx="8257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Ablation Study</a:t>
            </a:r>
            <a:endParaRPr kumimoji="1" lang="zh-CN" alt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967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">
            <a:extLst>
              <a:ext uri="{FF2B5EF4-FFF2-40B4-BE49-F238E27FC236}">
                <a16:creationId xmlns:a16="http://schemas.microsoft.com/office/drawing/2014/main" id="{3EA7EC39-F501-8E4F-94DA-9E0B630D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60" y="6459787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31D3F3F-68FC-FE45-8B73-FD9AC419A831}"/>
              </a:ext>
            </a:extLst>
          </p:cNvPr>
          <p:cNvSpPr txBox="1"/>
          <p:nvPr/>
        </p:nvSpPr>
        <p:spPr>
          <a:xfrm>
            <a:off x="719999" y="409904"/>
            <a:ext cx="8257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Impact of Feature Matching Scheme</a:t>
            </a:r>
            <a:endParaRPr kumimoji="1" lang="zh-CN" alt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125;p17">
                <a:extLst>
                  <a:ext uri="{FF2B5EF4-FFF2-40B4-BE49-F238E27FC236}">
                    <a16:creationId xmlns:a16="http://schemas.microsoft.com/office/drawing/2014/main" id="{6AC5D04F-B3FB-044D-B162-3FF8BC3F3C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2916" y="1500719"/>
                <a:ext cx="4957274" cy="4510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191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677480"/>
                  </a:buClr>
                  <a:buSzPts val="3000"/>
                  <a:buFont typeface="Lato"/>
                  <a:buChar char="▷"/>
                  <a:defRPr sz="30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2400"/>
                  <a:buFont typeface="Lato"/>
                  <a:buChar char="○"/>
                  <a:defRPr sz="24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2400"/>
                  <a:buFont typeface="Lato"/>
                  <a:buChar char="■"/>
                  <a:defRPr sz="24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1800"/>
                  <a:buFont typeface="Lato"/>
                  <a:buChar char="●"/>
                  <a:defRPr sz="18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1800"/>
                  <a:buFont typeface="Lato"/>
                  <a:buChar char="○"/>
                  <a:defRPr sz="18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1800"/>
                  <a:buFont typeface="Lato"/>
                  <a:buChar char="■"/>
                  <a:defRPr sz="18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1800"/>
                  <a:buFont typeface="Lato"/>
                  <a:buChar char="●"/>
                  <a:defRPr sz="18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1800"/>
                  <a:buFont typeface="Lato"/>
                  <a:buChar char="○"/>
                  <a:defRPr sz="18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1800"/>
                  <a:buFont typeface="Lato"/>
                  <a:buChar char="■"/>
                  <a:defRPr sz="18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9pPr>
              </a:lstStyle>
              <a:p>
                <a:pPr marL="723900" lvl="1" indent="-457200" defTabSz="2952750">
                  <a:buClr>
                    <a:srgbClr val="3C78BE"/>
                  </a:buClr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After feature-matching,</a:t>
                </a:r>
              </a:p>
              <a:p>
                <a:pPr marL="266700" lvl="1" indent="0" defTabSz="2952750">
                  <a:buClr>
                    <a:srgbClr val="3C78BE"/>
                  </a:buClr>
                  <a:buNone/>
                  <a:defRPr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generated negatives have more similar distribution to that of exposure data</a:t>
                </a:r>
              </a:p>
              <a:p>
                <a:pPr marL="723900" lvl="1" indent="-457200" defTabSz="2952750">
                  <a:buClr>
                    <a:srgbClr val="3C78BE"/>
                  </a:buClr>
                  <a:buFont typeface="Arial" panose="020B0604020202020204" pitchFamily="34" charset="0"/>
                  <a:buChar char="•"/>
                  <a:defRPr/>
                </a:pPr>
                <a:endParaRPr lang="en-US" altLang="zh-CN" sz="28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723900" lvl="1" indent="-457200" defTabSz="2952750">
                  <a:buClr>
                    <a:srgbClr val="3C78BE"/>
                  </a:buClr>
                  <a:buFont typeface="Arial" panose="020B0604020202020204" pitchFamily="34" charset="0"/>
                  <a:buChar char="•"/>
                  <a:defRPr/>
                </a:pPr>
                <a:endParaRPr lang="en-US" altLang="zh-CN" sz="28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723900" lvl="1" indent="-457200" defTabSz="2952750">
                  <a:buClr>
                    <a:srgbClr val="3C78BE"/>
                  </a:buClr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After feature-matching, </a:t>
                </a:r>
              </a:p>
              <a:p>
                <a:pPr marL="723900" lvl="1" indent="-457200" defTabSz="2952750">
                  <a:buClr>
                    <a:srgbClr val="3C78BE"/>
                  </a:buClr>
                  <a:buFont typeface="Arial" panose="020B0604020202020204" pitchFamily="34" charset="0"/>
                  <a:buChar char="•"/>
                  <a:defRPr/>
                </a:pPr>
                <a:endParaRPr lang="en-US" altLang="zh-CN" sz="28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266700" lvl="1" indent="0" defTabSz="2952750">
                  <a:buClr>
                    <a:srgbClr val="3C78BE"/>
                  </a:buClr>
                  <a:buNone/>
                  <a:defRPr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overlap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↓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&amp; MMD 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↓</m:t>
                    </m:r>
                  </m:oMath>
                </a14:m>
                <a:endParaRPr lang="en-US" altLang="zh-CN" sz="28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lvl="1"/>
                <a:endParaRPr lang="en-US" altLang="zh-CN" sz="1800" dirty="0"/>
              </a:p>
              <a:p>
                <a:pPr lvl="1"/>
                <a:endParaRPr lang="en-US" altLang="zh-CN" sz="1800" dirty="0"/>
              </a:p>
            </p:txBody>
          </p:sp>
        </mc:Choice>
        <mc:Fallback xmlns="">
          <p:sp>
            <p:nvSpPr>
              <p:cNvPr id="15" name="Google Shape;125;p17">
                <a:extLst>
                  <a:ext uri="{FF2B5EF4-FFF2-40B4-BE49-F238E27FC236}">
                    <a16:creationId xmlns:a16="http://schemas.microsoft.com/office/drawing/2014/main" id="{6AC5D04F-B3FB-044D-B162-3FF8BC3F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916" y="1500719"/>
                <a:ext cx="4957274" cy="4510216"/>
              </a:xfrm>
              <a:prstGeom prst="rect">
                <a:avLst/>
              </a:prstGeom>
              <a:blipFill>
                <a:blip r:embed="rId3"/>
                <a:stretch>
                  <a:fillRect t="-2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F4FE6EFD-3304-4F48-9AA3-278BE4E249C8}"/>
              </a:ext>
            </a:extLst>
          </p:cNvPr>
          <p:cNvSpPr/>
          <p:nvPr/>
        </p:nvSpPr>
        <p:spPr>
          <a:xfrm>
            <a:off x="898315" y="5453719"/>
            <a:ext cx="47973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Lato"/>
              </a:rPr>
              <a:t>2d t-SNE </a:t>
            </a:r>
            <a:r>
              <a:rPr lang="zh-CN" altLang="en-US" sz="2000" dirty="0">
                <a:latin typeface="Lato"/>
                <a:sym typeface="Lato"/>
              </a:rPr>
              <a:t>visualizations of the feature vectors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B632A75-CCFF-4845-BBB7-FFC1426A20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56" r="-452" b="13144"/>
          <a:stretch/>
        </p:blipFill>
        <p:spPr>
          <a:xfrm>
            <a:off x="603846" y="1318426"/>
            <a:ext cx="4807802" cy="37030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16660E-4724-6B4A-9A06-F8A06DABC5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76" b="14722"/>
          <a:stretch/>
        </p:blipFill>
        <p:spPr>
          <a:xfrm>
            <a:off x="719999" y="1318426"/>
            <a:ext cx="4774985" cy="3675627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E87D8714-3CDD-B746-B8E6-33065670EAE4}"/>
              </a:ext>
            </a:extLst>
          </p:cNvPr>
          <p:cNvSpPr/>
          <p:nvPr/>
        </p:nvSpPr>
        <p:spPr>
          <a:xfrm>
            <a:off x="2339657" y="5008465"/>
            <a:ext cx="18913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Lato"/>
              </a:rPr>
              <a:t>Before </a:t>
            </a:r>
            <a:r>
              <a:rPr lang="en-US" altLang="zh-CN" sz="2000" dirty="0">
                <a:latin typeface="Lato"/>
                <a:sym typeface="Wingdings" pitchFamily="2" charset="2"/>
              </a:rPr>
              <a:t> After</a:t>
            </a:r>
            <a:endParaRPr lang="zh-CN" altLang="en-US" sz="2000" dirty="0">
              <a:latin typeface="Lato"/>
              <a:sym typeface="Lato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BFB193C-02FA-054D-B401-D862EC3D87B3}"/>
              </a:ext>
            </a:extLst>
          </p:cNvPr>
          <p:cNvGrpSpPr/>
          <p:nvPr/>
        </p:nvGrpSpPr>
        <p:grpSpPr>
          <a:xfrm>
            <a:off x="603846" y="1348599"/>
            <a:ext cx="6024365" cy="4662336"/>
            <a:chOff x="603846" y="1348599"/>
            <a:chExt cx="6024365" cy="466233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7F029C1-30E1-E044-9B20-C57ED69EA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3846" y="1348599"/>
              <a:ext cx="6024365" cy="4662336"/>
            </a:xfrm>
            <a:prstGeom prst="rect">
              <a:avLst/>
            </a:prstGeom>
          </p:spPr>
        </p:pic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51B205F3-D7A6-6A43-8141-87C6D21A3DF5}"/>
                </a:ext>
              </a:extLst>
            </p:cNvPr>
            <p:cNvCxnSpPr>
              <a:cxnSpLocks/>
            </p:cNvCxnSpPr>
            <p:nvPr/>
          </p:nvCxnSpPr>
          <p:spPr>
            <a:xfrm>
              <a:off x="4732719" y="3273870"/>
              <a:ext cx="678929" cy="4949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E0B06487-F188-984D-B102-AB4DE16EB103}"/>
                </a:ext>
              </a:extLst>
            </p:cNvPr>
            <p:cNvCxnSpPr>
              <a:cxnSpLocks/>
            </p:cNvCxnSpPr>
            <p:nvPr/>
          </p:nvCxnSpPr>
          <p:spPr>
            <a:xfrm>
              <a:off x="2105506" y="3361113"/>
              <a:ext cx="678929" cy="4949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735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B74A105-E1DB-424A-AE40-2B8B83C2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E5216E-3315-3045-A4D2-3F377E682CCB}"/>
              </a:ext>
            </a:extLst>
          </p:cNvPr>
          <p:cNvSpPr txBox="1"/>
          <p:nvPr/>
        </p:nvSpPr>
        <p:spPr>
          <a:xfrm>
            <a:off x="719999" y="409904"/>
            <a:ext cx="8257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Conclusion &amp; Future Work </a:t>
            </a:r>
            <a:endParaRPr kumimoji="1" lang="zh-CN" alt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4A0C037-00DA-D24D-8327-49088F0EE8D3}"/>
              </a:ext>
            </a:extLst>
          </p:cNvPr>
          <p:cNvSpPr txBox="1">
            <a:spLocks/>
          </p:cNvSpPr>
          <p:nvPr/>
        </p:nvSpPr>
        <p:spPr>
          <a:xfrm>
            <a:off x="719997" y="1321647"/>
            <a:ext cx="11472003" cy="466833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kumimoji="1" lang="zh-TW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Summary of contributions:</a:t>
            </a:r>
            <a:endParaRPr kumimoji="1" lang="en-US" altLang="zh-TW" sz="3000" dirty="0">
              <a:solidFill>
                <a:schemeClr val="tx1"/>
              </a:solidFill>
              <a:sym typeface="Wingdings" pitchFamily="2" charset="2"/>
            </a:endParaRPr>
          </a:p>
          <a:p>
            <a:pPr lvl="1">
              <a:buFont typeface="Arial" charset="0"/>
              <a:buChar char="•"/>
            </a:pPr>
            <a:r>
              <a:rPr kumimoji="1" lang="en-US" altLang="zh-TW" sz="2400" dirty="0">
                <a:solidFill>
                  <a:schemeClr val="tx1"/>
                </a:solidFill>
                <a:sym typeface="Wingdings" pitchFamily="2" charset="2"/>
              </a:rPr>
              <a:t> L</a:t>
            </a:r>
            <a:r>
              <a:rPr lang="en-US" altLang="zh-CN" sz="2400" dirty="0">
                <a:solidFill>
                  <a:schemeClr val="tx1"/>
                </a:solidFill>
              </a:rPr>
              <a:t>earning to sample negative instances for recommendation</a:t>
            </a:r>
            <a:endParaRPr kumimoji="1" lang="en-US" altLang="zh-CN" sz="2400" dirty="0">
              <a:solidFill>
                <a:schemeClr val="tx1"/>
              </a:solidFill>
              <a:sym typeface="Wingdings" pitchFamily="2" charset="2"/>
            </a:endParaRPr>
          </a:p>
          <a:p>
            <a:pPr lvl="1">
              <a:buFont typeface="Arial" charset="0"/>
              <a:buChar char="•"/>
            </a:pPr>
            <a:r>
              <a:rPr kumimoji="1" lang="en-US" altLang="zh-CN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</a:rPr>
              <a:t>A RNS model that combines adversarial training and feature matching together, which is trained with RL method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>
              <a:buFont typeface="Arial" charset="0"/>
              <a:buChar char="•"/>
            </a:pPr>
            <a:r>
              <a:rPr kumimoji="1" lang="en-US" altLang="zh-CN" sz="2400" dirty="0">
                <a:solidFill>
                  <a:schemeClr val="tx1"/>
                </a:solidFill>
              </a:rPr>
              <a:t>Not only higher accuracy, but also the applicability to any recommender systems with negative sampling</a:t>
            </a:r>
          </a:p>
          <a:p>
            <a:pPr>
              <a:buFont typeface="Arial" charset="0"/>
              <a:buChar char="•"/>
            </a:pPr>
            <a:r>
              <a:rPr lang="en-US" altLang="zh-CN" sz="3400" dirty="0">
                <a:solidFill>
                  <a:schemeClr val="tx1"/>
                </a:solidFill>
              </a:rPr>
              <a:t> Future Work </a:t>
            </a:r>
          </a:p>
          <a:p>
            <a:pPr lvl="1">
              <a:buFont typeface="Arial" charset="0"/>
              <a:buChar char="•"/>
            </a:pPr>
            <a:r>
              <a:rPr kumimoji="1" lang="en-US" altLang="zh-CN" sz="2400" dirty="0">
                <a:solidFill>
                  <a:schemeClr val="tx1"/>
                </a:solidFill>
              </a:rPr>
              <a:t>More fine-grained design of feature matching scheme when generating negatives </a:t>
            </a:r>
          </a:p>
          <a:p>
            <a:pPr lvl="1">
              <a:buFont typeface="Arial" charset="0"/>
              <a:buChar char="•"/>
            </a:pPr>
            <a:r>
              <a:rPr kumimoji="1" lang="en-US" altLang="zh-CN" sz="2400" dirty="0">
                <a:solidFill>
                  <a:schemeClr val="tx1"/>
                </a:solidFill>
              </a:rPr>
              <a:t>More general negative samplers </a:t>
            </a:r>
            <a:r>
              <a:rPr kumimoji="1" lang="en-US" altLang="zh-CN" sz="2400">
                <a:solidFill>
                  <a:schemeClr val="tx1"/>
                </a:solidFill>
              </a:rPr>
              <a:t>for context-rich </a:t>
            </a:r>
            <a:r>
              <a:rPr kumimoji="1" lang="en-US" altLang="zh-CN" sz="2400" dirty="0">
                <a:solidFill>
                  <a:schemeClr val="tx1"/>
                </a:solidFill>
              </a:rPr>
              <a:t>recommender systems</a:t>
            </a:r>
          </a:p>
        </p:txBody>
      </p:sp>
    </p:spTree>
    <p:extLst>
      <p:ext uri="{BB962C8B-B14F-4D97-AF65-F5344CB8AC3E}">
        <p14:creationId xmlns:p14="http://schemas.microsoft.com/office/powerpoint/2010/main" val="4231103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5238C40-7646-724A-B39C-3FACDB34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CE377B-8C26-9145-9058-DDCED99640E9}"/>
              </a:ext>
            </a:extLst>
          </p:cNvPr>
          <p:cNvSpPr txBox="1"/>
          <p:nvPr/>
        </p:nvSpPr>
        <p:spPr>
          <a:xfrm>
            <a:off x="719999" y="409904"/>
            <a:ext cx="8257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Reference</a:t>
            </a:r>
            <a:endParaRPr kumimoji="1" lang="zh-CN" alt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6771615-DEDF-DC49-BACD-6AF04CE49B38}"/>
              </a:ext>
            </a:extLst>
          </p:cNvPr>
          <p:cNvSpPr txBox="1"/>
          <p:nvPr/>
        </p:nvSpPr>
        <p:spPr>
          <a:xfrm>
            <a:off x="719999" y="1312296"/>
            <a:ext cx="11161240" cy="4975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baseline="30000" dirty="0"/>
              <a:t>[</a:t>
            </a:r>
            <a:r>
              <a:rPr lang="en-US" altLang="zh-CN" sz="2800" b="1" baseline="30000" dirty="0" err="1"/>
              <a:t>Rendle</a:t>
            </a:r>
            <a:r>
              <a:rPr lang="en-US" altLang="zh-CN" sz="2800" b="1" baseline="30000" dirty="0"/>
              <a:t> </a:t>
            </a:r>
            <a:r>
              <a:rPr lang="en-US" altLang="zh-CN" sz="2800" b="1" i="1" baseline="30000" dirty="0"/>
              <a:t>et al.</a:t>
            </a:r>
            <a:r>
              <a:rPr lang="en-US" altLang="zh-CN" sz="2800" b="1" baseline="30000" dirty="0"/>
              <a:t>, 2009] </a:t>
            </a:r>
            <a:r>
              <a:rPr lang="en-US" altLang="zh-CN" sz="2800" baseline="30000" dirty="0"/>
              <a:t>Steffen </a:t>
            </a:r>
            <a:r>
              <a:rPr lang="en-US" altLang="zh-CN" sz="2800" baseline="30000" dirty="0" err="1"/>
              <a:t>Rendle</a:t>
            </a:r>
            <a:r>
              <a:rPr lang="en-US" altLang="zh-CN" sz="2800" baseline="30000" dirty="0"/>
              <a:t>, Christoph </a:t>
            </a:r>
            <a:r>
              <a:rPr lang="en-US" altLang="zh-CN" sz="2800" baseline="30000" dirty="0" err="1"/>
              <a:t>Freudenthaler</a:t>
            </a:r>
            <a:r>
              <a:rPr lang="en-US" altLang="zh-CN" sz="2800" baseline="30000" dirty="0"/>
              <a:t>, Zeno </a:t>
            </a:r>
            <a:r>
              <a:rPr lang="en-US" altLang="zh-CN" sz="2800" baseline="30000" dirty="0" err="1"/>
              <a:t>Gantner</a:t>
            </a:r>
            <a:r>
              <a:rPr lang="en-US" altLang="zh-CN" sz="2800" baseline="30000" dirty="0"/>
              <a:t>, and Lars Schmidt-</a:t>
            </a:r>
            <a:r>
              <a:rPr lang="en-US" altLang="zh-CN" sz="2800" baseline="30000" dirty="0" err="1"/>
              <a:t>Thieme</a:t>
            </a:r>
            <a:r>
              <a:rPr lang="en-US" altLang="zh-CN" sz="2800" baseline="30000" dirty="0"/>
              <a:t>. </a:t>
            </a:r>
            <a:r>
              <a:rPr lang="en-US" altLang="zh-CN" sz="2800" baseline="30000" dirty="0" err="1"/>
              <a:t>Bpr</a:t>
            </a:r>
            <a:r>
              <a:rPr lang="en-US" altLang="zh-CN" sz="2800" baseline="30000" dirty="0"/>
              <a:t>: Bayesian personalized ranking from implicit feedback. In </a:t>
            </a:r>
            <a:r>
              <a:rPr lang="en-US" altLang="zh-CN" sz="2800" i="1" baseline="30000" dirty="0"/>
              <a:t>UAI</a:t>
            </a:r>
            <a:r>
              <a:rPr lang="en-US" altLang="zh-CN" sz="2800" baseline="30000" dirty="0"/>
              <a:t>, pages 452–461, 2009. </a:t>
            </a:r>
          </a:p>
          <a:p>
            <a:r>
              <a:rPr lang="en-US" altLang="zh-CN" sz="2800" b="1" baseline="30000" dirty="0"/>
              <a:t>[Zhang </a:t>
            </a:r>
            <a:r>
              <a:rPr lang="en-US" altLang="zh-CN" sz="2800" b="1" i="1" baseline="30000" dirty="0"/>
              <a:t>et al.</a:t>
            </a:r>
            <a:r>
              <a:rPr lang="en-US" altLang="zh-CN" sz="2800" b="1" baseline="30000" dirty="0"/>
              <a:t>, 2013] </a:t>
            </a:r>
            <a:r>
              <a:rPr lang="en-US" altLang="zh-CN" sz="2800" baseline="30000" dirty="0" err="1"/>
              <a:t>Weinan</a:t>
            </a:r>
            <a:r>
              <a:rPr lang="en-US" altLang="zh-CN" sz="2800" baseline="30000" dirty="0"/>
              <a:t> Zhang, </a:t>
            </a:r>
            <a:r>
              <a:rPr lang="en-US" altLang="zh-CN" sz="2800" baseline="30000" dirty="0" err="1"/>
              <a:t>Tianqi</a:t>
            </a:r>
            <a:r>
              <a:rPr lang="en-US" altLang="zh-CN" sz="2800" baseline="30000" dirty="0"/>
              <a:t> Chen, Jun Wang, and Yong Yu. Optimizing top-n collaborative ﬁltering via dynamic negative item sampling. In SIGIR, pages 785–788, 2013. </a:t>
            </a:r>
          </a:p>
          <a:p>
            <a:r>
              <a:rPr lang="en-US" altLang="zh-CN" sz="2800" b="1" baseline="30000" dirty="0"/>
              <a:t>[Zhang et </a:t>
            </a:r>
            <a:r>
              <a:rPr lang="en-US" altLang="zh-CN" sz="2800" b="1" i="1" baseline="30000" dirty="0"/>
              <a:t>al.</a:t>
            </a:r>
            <a:r>
              <a:rPr lang="en-US" altLang="zh-CN" sz="2800" b="1" baseline="30000" dirty="0"/>
              <a:t>, 2019] </a:t>
            </a:r>
            <a:r>
              <a:rPr lang="en-US" altLang="zh-CN" sz="2800" baseline="30000" dirty="0" err="1"/>
              <a:t>Yongqi</a:t>
            </a:r>
            <a:r>
              <a:rPr lang="en-US" altLang="zh-CN" sz="2800" baseline="30000" dirty="0"/>
              <a:t> Zhang, </a:t>
            </a:r>
            <a:r>
              <a:rPr lang="en-US" altLang="zh-CN" sz="2800" baseline="30000" dirty="0" err="1"/>
              <a:t>Quanming</a:t>
            </a:r>
            <a:r>
              <a:rPr lang="en-US" altLang="zh-CN" sz="2800" baseline="30000" dirty="0"/>
              <a:t> Yao, </a:t>
            </a:r>
            <a:r>
              <a:rPr lang="en-US" altLang="zh-CN" sz="2800" baseline="30000" dirty="0" err="1"/>
              <a:t>Yingxia</a:t>
            </a:r>
            <a:r>
              <a:rPr lang="en-US" altLang="zh-CN" sz="2800" baseline="30000" dirty="0"/>
              <a:t> Shao, and Lei Chen. </a:t>
            </a:r>
            <a:r>
              <a:rPr lang="en-US" altLang="zh-CN" sz="2800" baseline="30000" dirty="0" err="1"/>
              <a:t>Nscaching</a:t>
            </a:r>
            <a:r>
              <a:rPr lang="en-US" altLang="zh-CN" sz="2800" baseline="30000" dirty="0"/>
              <a:t>: Simple and efﬁcient negative sampling for knowledge graph embedding. In ICDE, pages 614–625, 2019.</a:t>
            </a:r>
          </a:p>
          <a:p>
            <a:r>
              <a:rPr lang="en-US" altLang="zh-CN" sz="2800" b="1" baseline="30000" dirty="0"/>
              <a:t>[Wang et </a:t>
            </a:r>
            <a:r>
              <a:rPr lang="en-US" altLang="zh-CN" sz="2800" b="1" i="1" baseline="30000" dirty="0"/>
              <a:t>al.</a:t>
            </a:r>
            <a:r>
              <a:rPr lang="en-US" altLang="zh-CN" sz="2800" b="1" baseline="30000" dirty="0"/>
              <a:t>, 2017] </a:t>
            </a:r>
            <a:r>
              <a:rPr lang="en-US" altLang="zh-CN" sz="2800" baseline="30000" dirty="0"/>
              <a:t>Jun Wang, </a:t>
            </a:r>
            <a:r>
              <a:rPr lang="en-US" altLang="zh-CN" sz="2800" baseline="30000" dirty="0" err="1"/>
              <a:t>Lantao</a:t>
            </a:r>
            <a:r>
              <a:rPr lang="en-US" altLang="zh-CN" sz="2800" baseline="30000" dirty="0"/>
              <a:t> Yu, </a:t>
            </a:r>
            <a:r>
              <a:rPr lang="en-US" altLang="zh-CN" sz="2800" baseline="30000" dirty="0" err="1"/>
              <a:t>Weinan</a:t>
            </a:r>
            <a:r>
              <a:rPr lang="en-US" altLang="zh-CN" sz="2800" baseline="30000" dirty="0"/>
              <a:t> Zhang, Yu Gong, </a:t>
            </a:r>
            <a:r>
              <a:rPr lang="en-US" altLang="zh-CN" sz="2800" baseline="30000" dirty="0" err="1"/>
              <a:t>Yinghui</a:t>
            </a:r>
            <a:r>
              <a:rPr lang="en-US" altLang="zh-CN" sz="2800" baseline="30000" dirty="0"/>
              <a:t> Xu, </a:t>
            </a:r>
            <a:r>
              <a:rPr lang="en-US" altLang="zh-CN" sz="2800" baseline="30000" dirty="0" err="1"/>
              <a:t>Benyou</a:t>
            </a:r>
            <a:r>
              <a:rPr lang="en-US" altLang="zh-CN" sz="2800" baseline="30000" dirty="0"/>
              <a:t> Wang, Peng Zhang, and Dell Zhang. </a:t>
            </a:r>
            <a:r>
              <a:rPr lang="en-US" altLang="zh-CN" sz="2800" baseline="30000" dirty="0" err="1"/>
              <a:t>Irgan</a:t>
            </a:r>
            <a:r>
              <a:rPr lang="en-US" altLang="zh-CN" sz="2800" baseline="30000" dirty="0"/>
              <a:t>: A minimax game for unifying generative and discriminative information retrieval models. In SIGIR, pages 515–524, 2017.</a:t>
            </a:r>
          </a:p>
          <a:p>
            <a:r>
              <a:rPr lang="en-US" altLang="zh-CN" sz="2800" b="1" baseline="30000" dirty="0"/>
              <a:t>[Park and Chang, 2019]</a:t>
            </a:r>
            <a:r>
              <a:rPr lang="en-US" altLang="zh-CN" sz="2800" baseline="30000" dirty="0"/>
              <a:t> </a:t>
            </a:r>
            <a:r>
              <a:rPr lang="en-US" altLang="zh-CN" sz="2800" baseline="30000" dirty="0" err="1"/>
              <a:t>Dae</a:t>
            </a:r>
            <a:r>
              <a:rPr lang="en-US" altLang="zh-CN" sz="2800" baseline="30000" dirty="0"/>
              <a:t> </a:t>
            </a:r>
            <a:r>
              <a:rPr lang="en-US" altLang="zh-CN" sz="2800" baseline="30000" dirty="0" err="1"/>
              <a:t>Hoon</a:t>
            </a:r>
            <a:r>
              <a:rPr lang="en-US" altLang="zh-CN" sz="2800" baseline="30000" dirty="0"/>
              <a:t> Park and Yi Chang. Adversarial sampling and training for semi-supervised information retrieval. In WWW, pages 1443–1453, 2019.</a:t>
            </a:r>
          </a:p>
          <a:p>
            <a:r>
              <a:rPr lang="en-US" altLang="zh-CN" sz="2800" b="1" baseline="30000" dirty="0"/>
              <a:t>[He </a:t>
            </a:r>
            <a:r>
              <a:rPr lang="en-US" altLang="zh-CN" sz="2800" b="1" i="1" baseline="30000" dirty="0"/>
              <a:t>et al.</a:t>
            </a:r>
            <a:r>
              <a:rPr lang="en-US" altLang="zh-CN" sz="2800" b="1" baseline="30000" dirty="0"/>
              <a:t>, 2017] </a:t>
            </a:r>
            <a:r>
              <a:rPr lang="en-US" altLang="zh-CN" sz="2800" baseline="30000" dirty="0" err="1"/>
              <a:t>Xiangnan</a:t>
            </a:r>
            <a:r>
              <a:rPr lang="en-US" altLang="zh-CN" sz="2800" baseline="30000" dirty="0"/>
              <a:t> He, </a:t>
            </a:r>
            <a:r>
              <a:rPr lang="en-US" altLang="zh-CN" sz="2800" baseline="30000" dirty="0" err="1"/>
              <a:t>Lizi</a:t>
            </a:r>
            <a:r>
              <a:rPr lang="en-US" altLang="zh-CN" sz="2800" baseline="30000" dirty="0"/>
              <a:t> Liao, </a:t>
            </a:r>
            <a:r>
              <a:rPr lang="en-US" altLang="zh-CN" sz="2800" baseline="30000" dirty="0" err="1"/>
              <a:t>Hanwang</a:t>
            </a:r>
            <a:r>
              <a:rPr lang="en-US" altLang="zh-CN" sz="2800" baseline="30000" dirty="0"/>
              <a:t> Zhang, </a:t>
            </a:r>
            <a:r>
              <a:rPr lang="en-US" altLang="zh-CN" sz="2800" baseline="30000" dirty="0" err="1"/>
              <a:t>Liqiang</a:t>
            </a:r>
            <a:r>
              <a:rPr lang="en-US" altLang="zh-CN" sz="2800" baseline="30000" dirty="0"/>
              <a:t> </a:t>
            </a:r>
            <a:r>
              <a:rPr lang="en-US" altLang="zh-CN" sz="2800" baseline="30000" dirty="0" err="1"/>
              <a:t>Nie</a:t>
            </a:r>
            <a:r>
              <a:rPr lang="en-US" altLang="zh-CN" sz="2800" baseline="30000" dirty="0"/>
              <a:t>, Xia Hu, and Tat-Seng Chua. Neural collaborative filtering. In </a:t>
            </a:r>
            <a:r>
              <a:rPr lang="en-US" altLang="zh-CN" sz="2800" i="1" baseline="30000" dirty="0"/>
              <a:t>WWW</a:t>
            </a:r>
            <a:r>
              <a:rPr lang="en-US" altLang="zh-CN" sz="2800" baseline="30000" dirty="0"/>
              <a:t>, pages 173–182, 2017. </a:t>
            </a:r>
          </a:p>
          <a:p>
            <a:r>
              <a:rPr lang="en-US" altLang="zh-CN" sz="2800" b="1" baseline="30000" dirty="0"/>
              <a:t>[Cai and Wang, 2018] </a:t>
            </a:r>
            <a:r>
              <a:rPr lang="en-US" altLang="zh-CN" sz="2800" baseline="30000" dirty="0" err="1"/>
              <a:t>Liwei</a:t>
            </a:r>
            <a:r>
              <a:rPr lang="en-US" altLang="zh-CN" sz="2800" baseline="30000" dirty="0"/>
              <a:t> Cai and William Yang Wang. </a:t>
            </a:r>
            <a:r>
              <a:rPr lang="en-US" altLang="zh-CN" sz="2800" baseline="30000" dirty="0" err="1"/>
              <a:t>Kbgan</a:t>
            </a:r>
            <a:r>
              <a:rPr lang="en-US" altLang="zh-CN" sz="2800" baseline="30000" dirty="0"/>
              <a:t>: Adversarial learning for knowledge graph embed-dings. In NAACL, pages 1470–1480, 2018.</a:t>
            </a:r>
          </a:p>
          <a:p>
            <a:r>
              <a:rPr lang="en-US" altLang="zh-CN" sz="2800" b="1" baseline="30000" dirty="0"/>
              <a:t>[Ding et al., 2018] </a:t>
            </a:r>
            <a:r>
              <a:rPr lang="en-US" altLang="zh-CN" sz="2800" baseline="30000" dirty="0" err="1"/>
              <a:t>Jingtao</a:t>
            </a:r>
            <a:r>
              <a:rPr lang="en-US" altLang="zh-CN" sz="2800" baseline="30000" dirty="0"/>
              <a:t> Ding, </a:t>
            </a:r>
            <a:r>
              <a:rPr lang="en-US" altLang="zh-CN" sz="2800" baseline="30000" dirty="0" err="1"/>
              <a:t>Fuli</a:t>
            </a:r>
            <a:r>
              <a:rPr lang="en-US" altLang="zh-CN" sz="2800" baseline="30000" dirty="0"/>
              <a:t> Feng, </a:t>
            </a:r>
            <a:r>
              <a:rPr lang="en-US" altLang="zh-CN" sz="2800" baseline="30000" dirty="0" err="1"/>
              <a:t>Xiangnan</a:t>
            </a:r>
            <a:r>
              <a:rPr lang="en-US" altLang="zh-CN" sz="2800" baseline="30000" dirty="0"/>
              <a:t> He, </a:t>
            </a:r>
            <a:r>
              <a:rPr lang="en-US" altLang="zh-CN" sz="2800" baseline="30000" dirty="0" err="1"/>
              <a:t>Guanghui</a:t>
            </a:r>
            <a:r>
              <a:rPr lang="en-US" altLang="zh-CN" sz="2800" baseline="30000" dirty="0"/>
              <a:t> Yu, Yong Li, and </a:t>
            </a:r>
            <a:r>
              <a:rPr lang="en-US" altLang="zh-CN" sz="2800" baseline="30000" dirty="0" err="1"/>
              <a:t>Depeng</a:t>
            </a:r>
            <a:r>
              <a:rPr lang="en-US" altLang="zh-CN" sz="2800" baseline="30000" dirty="0"/>
              <a:t> </a:t>
            </a:r>
            <a:r>
              <a:rPr lang="en-US" altLang="zh-CN" sz="2800" baseline="30000" dirty="0" err="1"/>
              <a:t>Jin</a:t>
            </a:r>
            <a:r>
              <a:rPr lang="en-US" altLang="zh-CN" sz="2800" baseline="30000" dirty="0"/>
              <a:t>. An improved sampler for </a:t>
            </a:r>
            <a:r>
              <a:rPr lang="en-US" altLang="zh-CN" sz="2800" baseline="30000" dirty="0" err="1"/>
              <a:t>bayesian</a:t>
            </a:r>
            <a:r>
              <a:rPr lang="en-US" altLang="zh-CN" sz="2800" baseline="30000" dirty="0"/>
              <a:t> personalized ranking by leveraging view data. In WWW Companion, pages 13–14, 2018.</a:t>
            </a:r>
          </a:p>
        </p:txBody>
      </p:sp>
    </p:spTree>
    <p:extLst>
      <p:ext uri="{BB962C8B-B14F-4D97-AF65-F5344CB8AC3E}">
        <p14:creationId xmlns:p14="http://schemas.microsoft.com/office/powerpoint/2010/main" val="1046075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CC3B53B-31FF-4A4F-B45A-A313FBEA5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5868BE76-F433-0E44-B90B-66F577462914}"/>
              </a:ext>
            </a:extLst>
          </p:cNvPr>
          <p:cNvSpPr txBox="1">
            <a:spLocks/>
          </p:cNvSpPr>
          <p:nvPr/>
        </p:nvSpPr>
        <p:spPr>
          <a:xfrm>
            <a:off x="2712721" y="2202181"/>
            <a:ext cx="6907213" cy="1071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altLang="zh-CN" sz="4400" b="1" dirty="0">
                <a:solidFill>
                  <a:schemeClr val="accent2">
                    <a:lumMod val="75000"/>
                  </a:schemeClr>
                </a:solidFill>
              </a:rPr>
              <a:t>Thank you!</a:t>
            </a:r>
            <a:br>
              <a:rPr lang="en-US" altLang="zh-CN" sz="4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zh-CN" sz="4400" b="1" dirty="0">
                <a:solidFill>
                  <a:schemeClr val="accent2">
                    <a:lumMod val="75000"/>
                  </a:schemeClr>
                </a:solidFill>
              </a:rPr>
              <a:t>I’m happy to take questions.</a:t>
            </a:r>
            <a:endParaRPr lang="zh-CN" altLang="en-US" sz="4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67B5A9-A2AF-9A42-8AC0-59E8743A23AD}"/>
              </a:ext>
            </a:extLst>
          </p:cNvPr>
          <p:cNvSpPr txBox="1"/>
          <p:nvPr/>
        </p:nvSpPr>
        <p:spPr>
          <a:xfrm>
            <a:off x="3865586" y="4230485"/>
            <a:ext cx="4327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TW" u="sng" dirty="0">
                <a:solidFill>
                  <a:srgbClr val="00529B"/>
                </a:solidFill>
                <a:latin typeface="Calibri"/>
                <a:ea typeface="宋体"/>
              </a:rPr>
              <a:t>dingjt</a:t>
            </a:r>
            <a:r>
              <a:rPr lang="en-US" altLang="zh-CN" u="sng" dirty="0">
                <a:solidFill>
                  <a:srgbClr val="00529B"/>
                </a:solidFill>
                <a:latin typeface="Calibri"/>
                <a:ea typeface="宋体"/>
              </a:rPr>
              <a:t>15@mails.tsinghua.edu.cn</a:t>
            </a:r>
          </a:p>
          <a:p>
            <a:pPr algn="ctr" defTabSz="914400"/>
            <a:r>
              <a:rPr lang="en-US" altLang="zh-CN" u="sng" dirty="0">
                <a:solidFill>
                  <a:srgbClr val="00529B"/>
                </a:solidFill>
                <a:latin typeface="Calibri"/>
                <a:ea typeface="宋体"/>
              </a:rPr>
              <a:t>liyong07@tsinghua.edu.cn</a:t>
            </a:r>
          </a:p>
          <a:p>
            <a:pPr algn="ctr" defTabSz="914400"/>
            <a:r>
              <a:rPr lang="en-US" altLang="zh-CN" dirty="0">
                <a:solidFill>
                  <a:srgbClr val="000000"/>
                </a:solidFill>
                <a:latin typeface="Calibri"/>
                <a:ea typeface="宋体"/>
              </a:rPr>
              <a:t>FIB-LAB: </a:t>
            </a:r>
            <a:r>
              <a:rPr lang="en-US" altLang="zh-CN" u="sng" dirty="0">
                <a:solidFill>
                  <a:srgbClr val="00529B"/>
                </a:solidFill>
                <a:latin typeface="Calibri"/>
                <a:ea typeface="宋体"/>
              </a:rPr>
              <a:t>http://</a:t>
            </a:r>
            <a:r>
              <a:rPr lang="en-US" altLang="zh-CN" u="sng" dirty="0" err="1">
                <a:solidFill>
                  <a:srgbClr val="00529B"/>
                </a:solidFill>
                <a:latin typeface="Calibri"/>
                <a:ea typeface="宋体"/>
              </a:rPr>
              <a:t>fi.ee.tsinghua.edu.cn</a:t>
            </a:r>
            <a:endParaRPr lang="en-US" altLang="zh-CN" u="sng" dirty="0">
              <a:solidFill>
                <a:srgbClr val="00529B"/>
              </a:solidFill>
              <a:latin typeface="Calibri"/>
              <a:ea typeface="宋体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77C75EA-AC1F-9745-AE5B-0A6954F89630}"/>
              </a:ext>
            </a:extLst>
          </p:cNvPr>
          <p:cNvSpPr/>
          <p:nvPr/>
        </p:nvSpPr>
        <p:spPr>
          <a:xfrm>
            <a:off x="2947636" y="3522599"/>
            <a:ext cx="64373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Codes: </a:t>
            </a:r>
            <a:r>
              <a:rPr lang="en-US" altLang="zh-CN" sz="2000" dirty="0">
                <a:hlinkClick r:id="rId3"/>
              </a:rPr>
              <a:t>https://github.com/dingjingtao/ReinforceNS</a:t>
            </a:r>
            <a:endParaRPr kumimoji="1" lang="en-US" altLang="zh-CN" sz="2000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824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F62387-977F-604F-A57D-059BB2A30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1116" y="6447350"/>
            <a:ext cx="131202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EA49DC-E4E1-C64D-83E5-700622EEE12D}"/>
              </a:ext>
            </a:extLst>
          </p:cNvPr>
          <p:cNvSpPr txBox="1"/>
          <p:nvPr/>
        </p:nvSpPr>
        <p:spPr>
          <a:xfrm>
            <a:off x="719999" y="409904"/>
            <a:ext cx="9717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Negative Sampling in Recommender Systems</a:t>
            </a:r>
            <a:endParaRPr kumimoji="1" lang="zh-CN" alt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96F1F9EC-79CA-6442-9CC7-22029679C1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997" y="1321647"/>
                <a:ext cx="9923144" cy="4958383"/>
              </a:xfrm>
              <a:prstGeom prst="rect">
                <a:avLst/>
              </a:prstGeom>
            </p:spPr>
            <p:txBody>
              <a:bodyPr/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charset="0"/>
                  <a:buChar char="•"/>
                </a:pPr>
                <a:r>
                  <a:rPr kumimoji="1" lang="en-US" altLang="zh-CN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Importance</a:t>
                </a:r>
                <a:endParaRPr kumimoji="1" lang="en-US" altLang="zh-TW" sz="2800" dirty="0">
                  <a:solidFill>
                    <a:schemeClr val="tx1"/>
                  </a:solidFill>
                </a:endParaRPr>
              </a:p>
              <a:p>
                <a:pPr lvl="1">
                  <a:buFont typeface="Arial" charset="0"/>
                  <a:buChar char="•"/>
                </a:pPr>
                <a:r>
                  <a:rPr lang="en-US" altLang="zh-CN" sz="2400" dirty="0">
                    <a:solidFill>
                      <a:schemeClr val="tx1"/>
                    </a:solidFill>
                  </a:rPr>
                  <a:t>Missingness of negative preference</a:t>
                </a:r>
              </a:p>
              <a:p>
                <a:pPr marL="201168" lvl="1" indent="0"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</a:rPr>
                  <a:t>   information with implicit feedback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altLang="zh-CN" sz="280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Take BPR as an example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altLang="zh-CN" sz="2400" dirty="0">
                    <a:solidFill>
                      <a:schemeClr val="tx1"/>
                    </a:solidFill>
                  </a:rPr>
                  <a:t>interacted user-item pairs </a:t>
                </a:r>
              </a:p>
              <a:p>
                <a:pPr marL="201168" lvl="1" indent="0"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as “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+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”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altLang="zh-CN" sz="2400" dirty="0">
                    <a:solidFill>
                      <a:schemeClr val="tx1"/>
                    </a:solidFill>
                  </a:rPr>
                  <a:t>random select unobserved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as “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-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”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altLang="zh-CN" sz="2400" dirty="0">
                    <a:solidFill>
                      <a:schemeClr val="tx1"/>
                    </a:solidFill>
                  </a:rPr>
                  <a:t>inefficiency and inefficacy (uniform sampling )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altLang="zh-CN" sz="2800" b="1" dirty="0">
                    <a:solidFill>
                      <a:schemeClr val="tx1"/>
                    </a:solidFill>
                  </a:rPr>
                  <a:t> Improved negative sampling </a:t>
                </a:r>
                <a:r>
                  <a:rPr lang="en-US" altLang="zh-CN" sz="2800" b="1" dirty="0">
                    <a:solidFill>
                      <a:schemeClr val="tx1"/>
                    </a:solidFill>
                    <a:sym typeface="Wingdings" pitchFamily="2" charset="2"/>
                  </a:rPr>
                  <a:t> hard negatives</a:t>
                </a:r>
                <a:endParaRPr lang="en-US" altLang="zh-CN" sz="2800" b="1" dirty="0">
                  <a:solidFill>
                    <a:schemeClr val="tx1"/>
                  </a:solidFill>
                </a:endParaRPr>
              </a:p>
              <a:p>
                <a:pPr lvl="1">
                  <a:buFont typeface="Arial" charset="0"/>
                  <a:buChar char="•"/>
                </a:pPr>
                <a:r>
                  <a:rPr lang="en-US" altLang="zh-CN" sz="2400" dirty="0">
                    <a:solidFill>
                      <a:schemeClr val="tx1"/>
                    </a:solidFill>
                  </a:rPr>
                  <a:t> Dynamic negative sampling 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[Zhang et al., SIGIR13; Zhang et al., ICDE’19]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altLang="zh-CN" sz="2400" dirty="0">
                    <a:solidFill>
                      <a:schemeClr val="tx1"/>
                    </a:solidFill>
                  </a:rPr>
                  <a:t> Adversarial sampling 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[Wang et al., SIGIR’17; Park et al., WWW’19]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marL="201168" lvl="1" indent="0">
                  <a:buNone/>
                </a:pPr>
                <a:r>
                  <a:rPr lang="en-US" altLang="zh-CN" sz="3200" dirty="0"/>
                  <a:t>   </a:t>
                </a:r>
              </a:p>
              <a:p>
                <a:pPr lvl="1"/>
                <a:endParaRPr lang="en-US" altLang="zh-CN" sz="3000" dirty="0">
                  <a:solidFill>
                    <a:schemeClr val="tx1"/>
                  </a:solidFill>
                </a:endParaRPr>
              </a:p>
              <a:p>
                <a:pPr lvl="1">
                  <a:buFont typeface="Arial" charset="0"/>
                  <a:buChar char="•"/>
                </a:pPr>
                <a:endParaRPr kumimoji="1" lang="en-US" altLang="zh-CN" sz="3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kumimoji="1" lang="en-US" altLang="zh-CN" sz="3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kumimoji="1" lang="en-US" altLang="zh-CN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96F1F9EC-79CA-6442-9CC7-22029679C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97" y="1321647"/>
                <a:ext cx="9923144" cy="4958383"/>
              </a:xfrm>
              <a:prstGeom prst="rect">
                <a:avLst/>
              </a:prstGeom>
              <a:blipFill>
                <a:blip r:embed="rId3"/>
                <a:stretch>
                  <a:fillRect l="-1023" t="-17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531DE9DF-33DE-A145-8F05-5BD918DD74F5}"/>
              </a:ext>
            </a:extLst>
          </p:cNvPr>
          <p:cNvGrpSpPr/>
          <p:nvPr/>
        </p:nvGrpSpPr>
        <p:grpSpPr>
          <a:xfrm>
            <a:off x="6694592" y="1602287"/>
            <a:ext cx="5336202" cy="1686613"/>
            <a:chOff x="6694592" y="1602287"/>
            <a:chExt cx="5336202" cy="168661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D6C9C5E-C834-9B4E-BF64-1A5F4A782064}"/>
                </a:ext>
              </a:extLst>
            </p:cNvPr>
            <p:cNvSpPr/>
            <p:nvPr/>
          </p:nvSpPr>
          <p:spPr>
            <a:xfrm>
              <a:off x="9177384" y="2888790"/>
              <a:ext cx="28534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/>
              <a:r>
                <a:rPr lang="en-US" altLang="zh-CN" sz="2000" dirty="0"/>
                <a:t>[</a:t>
              </a:r>
              <a:r>
                <a:rPr lang="en-US" altLang="zh-CN" sz="2000" dirty="0" err="1"/>
                <a:t>Rendle</a:t>
              </a:r>
              <a:r>
                <a:rPr lang="en-US" altLang="zh-CN" sz="2000" dirty="0"/>
                <a:t> et al, UAI’09]</a:t>
              </a:r>
              <a:endParaRPr lang="en-US" altLang="zh-CN" sz="2000" dirty="0">
                <a:sym typeface="Wingdings" pitchFamily="2" charset="2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151911C-C771-0347-9084-5A8D85F5F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4592" y="1602287"/>
              <a:ext cx="5273048" cy="121685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A6A697A-C43B-BB48-A5AD-7933268BD8FC}"/>
              </a:ext>
            </a:extLst>
          </p:cNvPr>
          <p:cNvGrpSpPr/>
          <p:nvPr/>
        </p:nvGrpSpPr>
        <p:grpSpPr>
          <a:xfrm>
            <a:off x="9060159" y="3358546"/>
            <a:ext cx="3165964" cy="1848604"/>
            <a:chOff x="8029985" y="4583062"/>
            <a:chExt cx="3165964" cy="1848604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2E997EE-49FB-494F-BA88-1038223DA519}"/>
                </a:ext>
              </a:extLst>
            </p:cNvPr>
            <p:cNvGrpSpPr/>
            <p:nvPr/>
          </p:nvGrpSpPr>
          <p:grpSpPr>
            <a:xfrm>
              <a:off x="8029985" y="4904484"/>
              <a:ext cx="3165964" cy="1218343"/>
              <a:chOff x="7253416" y="1802536"/>
              <a:chExt cx="1805972" cy="685292"/>
            </a:xfrm>
          </p:grpSpPr>
          <p:cxnSp>
            <p:nvCxnSpPr>
              <p:cNvPr id="18" name="直线连接符 17">
                <a:extLst>
                  <a:ext uri="{FF2B5EF4-FFF2-40B4-BE49-F238E27FC236}">
                    <a16:creationId xmlns:a16="http://schemas.microsoft.com/office/drawing/2014/main" id="{CFC6E522-AC1A-9E41-9FB6-4B8F64D6A3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53416" y="1802536"/>
                <a:ext cx="926757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线连接符 18">
                <a:extLst>
                  <a:ext uri="{FF2B5EF4-FFF2-40B4-BE49-F238E27FC236}">
                    <a16:creationId xmlns:a16="http://schemas.microsoft.com/office/drawing/2014/main" id="{A31137FD-20DB-9548-9C9D-08FD08F2BF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53416" y="2487828"/>
                <a:ext cx="926757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线箭头连接符 19">
                <a:extLst>
                  <a:ext uri="{FF2B5EF4-FFF2-40B4-BE49-F238E27FC236}">
                    <a16:creationId xmlns:a16="http://schemas.microsoft.com/office/drawing/2014/main" id="{F5F8E178-80EF-974C-AEBB-8C1DA3A277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5903" y="1802536"/>
                <a:ext cx="0" cy="68529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A1BB44E-AC32-A146-922C-78B14431F87E}"/>
                  </a:ext>
                </a:extLst>
              </p:cNvPr>
              <p:cNvSpPr txBox="1"/>
              <p:nvPr/>
            </p:nvSpPr>
            <p:spPr>
              <a:xfrm>
                <a:off x="7760579" y="1994484"/>
                <a:ext cx="1298809" cy="294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dirty="0"/>
                  <a:t>MAX margin</a:t>
                </a:r>
                <a:endParaRPr kumimoji="1" lang="zh-CN" altLang="en-US" sz="2800" dirty="0"/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53969C5-4F19-2A42-B482-2FBA522AF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43023" y="4583062"/>
              <a:ext cx="939575" cy="604013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025E9156-6514-1243-8345-85B954173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29318" y="5814562"/>
              <a:ext cx="959939" cy="617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85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49E285-5E8C-B345-B284-60DC279B0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6F8718B-F94E-E942-88D2-B138DD02CF2B}"/>
              </a:ext>
            </a:extLst>
          </p:cNvPr>
          <p:cNvGrpSpPr/>
          <p:nvPr/>
        </p:nvGrpSpPr>
        <p:grpSpPr>
          <a:xfrm>
            <a:off x="1338574" y="2173890"/>
            <a:ext cx="7347603" cy="2947620"/>
            <a:chOff x="1338574" y="2250090"/>
            <a:chExt cx="7347603" cy="2947620"/>
          </a:xfrm>
        </p:grpSpPr>
        <p:cxnSp>
          <p:nvCxnSpPr>
            <p:cNvPr id="3" name="Straight Arrow Connector 4">
              <a:extLst>
                <a:ext uri="{FF2B5EF4-FFF2-40B4-BE49-F238E27FC236}">
                  <a16:creationId xmlns:a16="http://schemas.microsoft.com/office/drawing/2014/main" id="{34F2D9FD-2B6D-C243-81C5-72EBD0A6DE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2538" y="2250090"/>
              <a:ext cx="0" cy="26719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6">
              <a:extLst>
                <a:ext uri="{FF2B5EF4-FFF2-40B4-BE49-F238E27FC236}">
                  <a16:creationId xmlns:a16="http://schemas.microsoft.com/office/drawing/2014/main" id="{419E7E11-EF18-EE4B-A013-54AA2584689C}"/>
                </a:ext>
              </a:extLst>
            </p:cNvPr>
            <p:cNvCxnSpPr>
              <a:cxnSpLocks/>
            </p:cNvCxnSpPr>
            <p:nvPr/>
          </p:nvCxnSpPr>
          <p:spPr>
            <a:xfrm>
              <a:off x="2378450" y="4451018"/>
              <a:ext cx="574955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4E2437F9-BCB2-E845-8E49-86FE04F988E1}"/>
                </a:ext>
              </a:extLst>
            </p:cNvPr>
            <p:cNvSpPr txBox="1"/>
            <p:nvPr/>
          </p:nvSpPr>
          <p:spPr>
            <a:xfrm>
              <a:off x="1338574" y="2276239"/>
              <a:ext cx="17087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Accuracy</a:t>
              </a:r>
              <a:endParaRPr lang="en-US" sz="3200" dirty="0"/>
            </a:p>
          </p:txBody>
        </p: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4C835783-826D-9344-B0A7-1EABA909A617}"/>
                </a:ext>
              </a:extLst>
            </p:cNvPr>
            <p:cNvSpPr txBox="1"/>
            <p:nvPr/>
          </p:nvSpPr>
          <p:spPr>
            <a:xfrm>
              <a:off x="5467167" y="4612935"/>
              <a:ext cx="32190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Informativeness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AFC43D1-FAB5-3F46-9504-869E0B54DC65}"/>
              </a:ext>
            </a:extLst>
          </p:cNvPr>
          <p:cNvGrpSpPr/>
          <p:nvPr/>
        </p:nvGrpSpPr>
        <p:grpSpPr>
          <a:xfrm>
            <a:off x="3116504" y="1671971"/>
            <a:ext cx="1676170" cy="1475100"/>
            <a:chOff x="3192704" y="1748171"/>
            <a:chExt cx="1676170" cy="1475100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4B595E11-6047-F445-A3AD-78BC5840EF93}"/>
                </a:ext>
              </a:extLst>
            </p:cNvPr>
            <p:cNvSpPr txBox="1"/>
            <p:nvPr/>
          </p:nvSpPr>
          <p:spPr>
            <a:xfrm>
              <a:off x="3192704" y="1748171"/>
              <a:ext cx="1676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Random</a:t>
              </a:r>
            </a:p>
            <a:p>
              <a:pPr algn="ctr"/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sampling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1580ABA-6B51-5E44-ABC3-34230DC24AC0}"/>
                </a:ext>
              </a:extLst>
            </p:cNvPr>
            <p:cNvSpPr/>
            <p:nvPr/>
          </p:nvSpPr>
          <p:spPr>
            <a:xfrm>
              <a:off x="3910856" y="2994089"/>
              <a:ext cx="229182" cy="22918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9FF3ECFC-3758-C143-9CD1-266ECB79A8D6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 flipH="1">
              <a:off x="4025447" y="2579168"/>
              <a:ext cx="5342" cy="41492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F83290C-EA4B-FC4A-97AE-4DBC284CE09B}"/>
              </a:ext>
            </a:extLst>
          </p:cNvPr>
          <p:cNvGrpSpPr/>
          <p:nvPr/>
        </p:nvGrpSpPr>
        <p:grpSpPr>
          <a:xfrm>
            <a:off x="4325088" y="1699699"/>
            <a:ext cx="2593954" cy="1930369"/>
            <a:chOff x="4463310" y="1781722"/>
            <a:chExt cx="2593954" cy="1930369"/>
          </a:xfrm>
        </p:grpSpPr>
        <p:sp>
          <p:nvSpPr>
            <p:cNvPr id="13" name="三角形 12">
              <a:extLst>
                <a:ext uri="{FF2B5EF4-FFF2-40B4-BE49-F238E27FC236}">
                  <a16:creationId xmlns:a16="http://schemas.microsoft.com/office/drawing/2014/main" id="{864CFADD-01D3-0A43-BC91-FD976EF9DD26}"/>
                </a:ext>
              </a:extLst>
            </p:cNvPr>
            <p:cNvSpPr/>
            <p:nvPr/>
          </p:nvSpPr>
          <p:spPr>
            <a:xfrm>
              <a:off x="4968829" y="3501884"/>
              <a:ext cx="243840" cy="210207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BCB5141F-D3BD-D047-BD4F-B86C09DE6C82}"/>
                </a:ext>
              </a:extLst>
            </p:cNvPr>
            <p:cNvSpPr txBox="1"/>
            <p:nvPr/>
          </p:nvSpPr>
          <p:spPr>
            <a:xfrm>
              <a:off x="4463310" y="1781722"/>
              <a:ext cx="25939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B050"/>
                  </a:solidFill>
                </a:rPr>
                <a:t>Popularity-based</a:t>
              </a:r>
            </a:p>
            <a:p>
              <a:pPr algn="ctr"/>
              <a:r>
                <a:rPr lang="en-US" sz="2400" dirty="0">
                  <a:solidFill>
                    <a:srgbClr val="00B050"/>
                  </a:solidFill>
                </a:rPr>
                <a:t>sampling</a:t>
              </a:r>
            </a:p>
          </p:txBody>
        </p: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06520D7E-2C0E-8D45-BAAF-C50E15342ECB}"/>
                </a:ext>
              </a:extLst>
            </p:cNvPr>
            <p:cNvCxnSpPr>
              <a:cxnSpLocks/>
              <a:stCxn id="21" idx="2"/>
              <a:endCxn id="13" idx="5"/>
            </p:cNvCxnSpPr>
            <p:nvPr/>
          </p:nvCxnSpPr>
          <p:spPr>
            <a:xfrm flipH="1">
              <a:off x="5151709" y="2612719"/>
              <a:ext cx="608578" cy="99426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61AB737-A111-1242-B853-CE49CEFFF2B9}"/>
              </a:ext>
            </a:extLst>
          </p:cNvPr>
          <p:cNvGrpSpPr/>
          <p:nvPr/>
        </p:nvGrpSpPr>
        <p:grpSpPr>
          <a:xfrm>
            <a:off x="5622065" y="2350712"/>
            <a:ext cx="3074907" cy="1407731"/>
            <a:chOff x="5320836" y="2424774"/>
            <a:chExt cx="3074907" cy="1407731"/>
          </a:xfrm>
        </p:grpSpPr>
        <p:sp>
          <p:nvSpPr>
            <p:cNvPr id="14" name="三角形 13">
              <a:extLst>
                <a:ext uri="{FF2B5EF4-FFF2-40B4-BE49-F238E27FC236}">
                  <a16:creationId xmlns:a16="http://schemas.microsoft.com/office/drawing/2014/main" id="{97671D6B-3BCB-C74D-9497-66D0A033E098}"/>
                </a:ext>
              </a:extLst>
            </p:cNvPr>
            <p:cNvSpPr/>
            <p:nvPr/>
          </p:nvSpPr>
          <p:spPr>
            <a:xfrm rot="10800000">
              <a:off x="5320836" y="3622298"/>
              <a:ext cx="243840" cy="210207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4A92A2B3-A5BB-0E44-B012-88B468123512}"/>
                </a:ext>
              </a:extLst>
            </p:cNvPr>
            <p:cNvCxnSpPr>
              <a:cxnSpLocks/>
              <a:stCxn id="36" idx="1"/>
              <a:endCxn id="14" idx="2"/>
            </p:cNvCxnSpPr>
            <p:nvPr/>
          </p:nvCxnSpPr>
          <p:spPr>
            <a:xfrm flipH="1">
              <a:off x="5564676" y="2840273"/>
              <a:ext cx="629609" cy="78202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79FF1B7E-77B1-ED46-9CC9-AE0BC3FDBF58}"/>
                </a:ext>
              </a:extLst>
            </p:cNvPr>
            <p:cNvSpPr txBox="1"/>
            <p:nvPr/>
          </p:nvSpPr>
          <p:spPr>
            <a:xfrm>
              <a:off x="6194285" y="2424774"/>
              <a:ext cx="22014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Hard negative</a:t>
              </a:r>
            </a:p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sampling</a:t>
              </a: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8496CCA4-713C-3645-BC73-B4FFAF3416EE}"/>
              </a:ext>
            </a:extLst>
          </p:cNvPr>
          <p:cNvSpPr txBox="1"/>
          <p:nvPr/>
        </p:nvSpPr>
        <p:spPr>
          <a:xfrm>
            <a:off x="719999" y="409904"/>
            <a:ext cx="9717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Motivation</a:t>
            </a:r>
            <a:endParaRPr kumimoji="1" lang="zh-CN" alt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3ACC3B3-1EBA-CA42-991D-0BA00874C8C4}"/>
              </a:ext>
            </a:extLst>
          </p:cNvPr>
          <p:cNvSpPr/>
          <p:nvPr/>
        </p:nvSpPr>
        <p:spPr>
          <a:xfrm>
            <a:off x="934466" y="5298344"/>
            <a:ext cx="10492486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defRPr/>
            </a:pP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Sampling hard negatives is </a:t>
            </a:r>
            <a:r>
              <a:rPr kumimoji="1" lang="en-US" altLang="zh-CN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informative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but may be </a:t>
            </a:r>
            <a:r>
              <a:rPr kumimoji="1" lang="en-US" altLang="zh-CN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inaccurate</a:t>
            </a: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due to </a:t>
            </a:r>
            <a:r>
              <a:rPr kumimoji="1" lang="en-US" altLang="zh-CN" sz="3200" b="1" i="1" dirty="0">
                <a:latin typeface="Calibri" panose="020F0502020204030204" pitchFamily="34" charset="0"/>
                <a:cs typeface="Calibri" panose="020F0502020204030204" pitchFamily="34" charset="0"/>
              </a:rPr>
              <a:t>false negatives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7337539-EF9C-7740-86A5-3B0B6FE5382C}"/>
              </a:ext>
            </a:extLst>
          </p:cNvPr>
          <p:cNvSpPr/>
          <p:nvPr/>
        </p:nvSpPr>
        <p:spPr>
          <a:xfrm>
            <a:off x="719998" y="1137335"/>
            <a:ext cx="938920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/>
            </a:pPr>
            <a:r>
              <a:rPr kumimoji="1"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Comparing different negative sampling strategies </a:t>
            </a:r>
          </a:p>
        </p:txBody>
      </p:sp>
    </p:spTree>
    <p:extLst>
      <p:ext uri="{BB962C8B-B14F-4D97-AF65-F5344CB8AC3E}">
        <p14:creationId xmlns:p14="http://schemas.microsoft.com/office/powerpoint/2010/main" val="371883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椭圆 68">
            <a:extLst>
              <a:ext uri="{FF2B5EF4-FFF2-40B4-BE49-F238E27FC236}">
                <a16:creationId xmlns:a16="http://schemas.microsoft.com/office/drawing/2014/main" id="{6E884AF8-361D-1945-B5F0-B18F27BD9963}"/>
              </a:ext>
            </a:extLst>
          </p:cNvPr>
          <p:cNvSpPr/>
          <p:nvPr/>
        </p:nvSpPr>
        <p:spPr>
          <a:xfrm>
            <a:off x="7828764" y="4722808"/>
            <a:ext cx="2054586" cy="1081263"/>
          </a:xfrm>
          <a:prstGeom prst="ellipse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39AE79B-2F0D-C143-9C97-8E7CA645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9060" y="6358187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57C3A3D-2A9C-5346-ACD7-17D2705B58E6}"/>
              </a:ext>
            </a:extLst>
          </p:cNvPr>
          <p:cNvSpPr txBox="1"/>
          <p:nvPr/>
        </p:nvSpPr>
        <p:spPr>
          <a:xfrm>
            <a:off x="720000" y="409904"/>
            <a:ext cx="2727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Motivation</a:t>
            </a:r>
            <a:endParaRPr kumimoji="1" lang="zh-CN" alt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F99E8FC-6030-C746-8053-BF40B2F9B596}"/>
              </a:ext>
            </a:extLst>
          </p:cNvPr>
          <p:cNvSpPr txBox="1">
            <a:spLocks/>
          </p:cNvSpPr>
          <p:nvPr/>
        </p:nvSpPr>
        <p:spPr>
          <a:xfrm>
            <a:off x="516797" y="1194647"/>
            <a:ext cx="6769459" cy="261330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kumimoji="1" lang="zh-TW" altLang="en-US" sz="2800" dirty="0">
                <a:solidFill>
                  <a:schemeClr val="tx1"/>
                </a:solidFill>
              </a:rPr>
              <a:t> </a:t>
            </a:r>
            <a:r>
              <a:rPr kumimoji="1" lang="en-US" altLang="zh-TW" sz="2800" dirty="0">
                <a:solidFill>
                  <a:schemeClr val="tx1"/>
                </a:solidFill>
              </a:rPr>
              <a:t>Exposure data</a:t>
            </a:r>
          </a:p>
          <a:p>
            <a:pPr lvl="1">
              <a:buFont typeface="Arial" charset="0"/>
              <a:buChar char="•"/>
            </a:pPr>
            <a:r>
              <a:rPr kumimoji="1" lang="en-US" altLang="zh-TW" sz="2400" dirty="0">
                <a:solidFill>
                  <a:schemeClr val="tx1"/>
                </a:solidFill>
                <a:sym typeface="Wingdings" pitchFamily="2" charset="2"/>
              </a:rPr>
              <a:t> Whether the recommended (i.e., exposed) item has been interacted by a user</a:t>
            </a:r>
            <a:endParaRPr kumimoji="1" lang="en-US" altLang="zh-TW" sz="2400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FF85622-3504-9947-B6EB-A0DD7A51EC1C}"/>
              </a:ext>
            </a:extLst>
          </p:cNvPr>
          <p:cNvSpPr/>
          <p:nvPr/>
        </p:nvSpPr>
        <p:spPr>
          <a:xfrm>
            <a:off x="751886" y="2578763"/>
            <a:ext cx="787820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defRPr/>
            </a:pPr>
            <a:r>
              <a:rPr kumimoji="1" lang="en-US" altLang="zh-TW" sz="2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Exposure data provide more </a:t>
            </a:r>
            <a:r>
              <a:rPr kumimoji="1" lang="en-US" altLang="zh-TW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reliable</a:t>
            </a:r>
            <a:r>
              <a:rPr kumimoji="1" lang="en-US" altLang="zh-TW" sz="2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information about the </a:t>
            </a:r>
            <a:r>
              <a:rPr kumimoji="1" lang="en-US" altLang="zh-TW" sz="2800" b="1" i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negative</a:t>
            </a:r>
            <a:r>
              <a:rPr kumimoji="1" lang="en-US" altLang="zh-TW" sz="2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preference of users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3A0612-1409-AA4C-9E68-9ED3A822C7D6}"/>
              </a:ext>
            </a:extLst>
          </p:cNvPr>
          <p:cNvGrpSpPr/>
          <p:nvPr/>
        </p:nvGrpSpPr>
        <p:grpSpPr>
          <a:xfrm>
            <a:off x="7827048" y="984665"/>
            <a:ext cx="4169126" cy="1773547"/>
            <a:chOff x="6852425" y="700435"/>
            <a:chExt cx="4912107" cy="2964833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B86AC679-782B-C44C-932D-3261185E0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11904" y="2719619"/>
              <a:ext cx="676778" cy="945649"/>
            </a:xfrm>
            <a:prstGeom prst="rect">
              <a:avLst/>
            </a:prstGeom>
          </p:spPr>
        </p:pic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BA184BE-2A22-8249-869A-572B7CB33577}"/>
                </a:ext>
              </a:extLst>
            </p:cNvPr>
            <p:cNvGrpSpPr/>
            <p:nvPr/>
          </p:nvGrpSpPr>
          <p:grpSpPr>
            <a:xfrm>
              <a:off x="6852425" y="700435"/>
              <a:ext cx="4912107" cy="2609234"/>
              <a:chOff x="1001063" y="4245781"/>
              <a:chExt cx="4010035" cy="1945766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BB255F5-8775-654C-898F-587B162C0CFF}"/>
                  </a:ext>
                </a:extLst>
              </p:cNvPr>
              <p:cNvGrpSpPr/>
              <p:nvPr/>
            </p:nvGrpSpPr>
            <p:grpSpPr>
              <a:xfrm>
                <a:off x="1001063" y="4245781"/>
                <a:ext cx="3445249" cy="1945766"/>
                <a:chOff x="5098387" y="3973361"/>
                <a:chExt cx="3445249" cy="1945766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FAB7E7F2-DC81-254E-91C3-3C1A01824063}"/>
                    </a:ext>
                  </a:extLst>
                </p:cNvPr>
                <p:cNvSpPr/>
                <p:nvPr/>
              </p:nvSpPr>
              <p:spPr>
                <a:xfrm>
                  <a:off x="5098387" y="4878785"/>
                  <a:ext cx="1129575" cy="44484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000" b="1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Item</a:t>
                  </a:r>
                  <a:endParaRPr kumimoji="1" lang="zh-CN" altLang="en-US" sz="2000" b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cxnSp>
              <p:nvCxnSpPr>
                <p:cNvPr id="21" name="曲线连接符 20">
                  <a:extLst>
                    <a:ext uri="{FF2B5EF4-FFF2-40B4-BE49-F238E27FC236}">
                      <a16:creationId xmlns:a16="http://schemas.microsoft.com/office/drawing/2014/main" id="{07D2C90A-97C8-AB49-A284-A95E273DC7BB}"/>
                    </a:ext>
                  </a:extLst>
                </p:cNvPr>
                <p:cNvCxnSpPr>
                  <a:cxnSpLocks/>
                  <a:stCxn id="20" idx="0"/>
                  <a:endCxn id="19" idx="0"/>
                </p:cNvCxnSpPr>
                <p:nvPr/>
              </p:nvCxnSpPr>
              <p:spPr>
                <a:xfrm rot="5400000" flipH="1" flipV="1">
                  <a:off x="7099345" y="3434495"/>
                  <a:ext cx="8121" cy="2880460"/>
                </a:xfrm>
                <a:prstGeom prst="curvedConnector3">
                  <a:avLst>
                    <a:gd name="adj1" fmla="val 3646078"/>
                  </a:avLst>
                </a:prstGeom>
                <a:ln w="38100"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曲线连接符 21">
                  <a:extLst>
                    <a:ext uri="{FF2B5EF4-FFF2-40B4-BE49-F238E27FC236}">
                      <a16:creationId xmlns:a16="http://schemas.microsoft.com/office/drawing/2014/main" id="{E2D6D7C9-DC94-E843-8947-FD5E07D37BF7}"/>
                    </a:ext>
                  </a:extLst>
                </p:cNvPr>
                <p:cNvCxnSpPr>
                  <a:cxnSpLocks/>
                  <a:stCxn id="19" idx="4"/>
                  <a:endCxn id="20" idx="4"/>
                </p:cNvCxnSpPr>
                <p:nvPr/>
              </p:nvCxnSpPr>
              <p:spPr>
                <a:xfrm rot="5400000">
                  <a:off x="7099345" y="3879338"/>
                  <a:ext cx="8121" cy="2880460"/>
                </a:xfrm>
                <a:prstGeom prst="curvedConnector3">
                  <a:avLst>
                    <a:gd name="adj1" fmla="val 2914924"/>
                  </a:avLst>
                </a:prstGeom>
                <a:ln w="38100"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16AEE85C-DBE9-C84E-9D79-F986A3CE82E1}"/>
                    </a:ext>
                  </a:extLst>
                </p:cNvPr>
                <p:cNvSpPr/>
                <p:nvPr/>
              </p:nvSpPr>
              <p:spPr>
                <a:xfrm>
                  <a:off x="6380401" y="3973361"/>
                  <a:ext cx="1242512" cy="3442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sym typeface="Wingdings" pitchFamily="2" charset="2"/>
                    </a:rPr>
                    <a:t>Exposure</a:t>
                  </a:r>
                  <a:endParaRPr lang="zh-CN" altLang="en-US" sz="2400" dirty="0"/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76B18F08-0E88-F84F-A681-5F35CF6FC801}"/>
                    </a:ext>
                  </a:extLst>
                </p:cNvPr>
                <p:cNvSpPr/>
                <p:nvPr/>
              </p:nvSpPr>
              <p:spPr>
                <a:xfrm>
                  <a:off x="6381429" y="4552175"/>
                  <a:ext cx="1332845" cy="444844"/>
                </a:xfrm>
                <a:prstGeom prst="rect">
                  <a:avLst/>
                </a:prstGeom>
                <a:solidFill>
                  <a:schemeClr val="bg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 b="1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Rec</a:t>
                  </a:r>
                  <a:r>
                    <a:rPr kumimoji="1" lang="en-US" altLang="zh-CN" sz="2000" b="1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. </a:t>
                  </a:r>
                  <a:r>
                    <a:rPr kumimoji="1" lang="en-US" altLang="zh-CN" sz="2400" b="1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Sys</a:t>
                  </a:r>
                  <a:r>
                    <a:rPr kumimoji="1" lang="en-US" altLang="zh-CN" sz="2000" b="1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.</a:t>
                  </a:r>
                  <a:endParaRPr kumimoji="1" lang="zh-CN" altLang="en-US" sz="2000" b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2AB31CAE-F34B-5C49-BE37-109F0D82D0D6}"/>
                    </a:ext>
                  </a:extLst>
                </p:cNvPr>
                <p:cNvSpPr/>
                <p:nvPr/>
              </p:nvSpPr>
              <p:spPr>
                <a:xfrm>
                  <a:off x="5736288" y="5574853"/>
                  <a:ext cx="1879969" cy="3442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2400" dirty="0">
                      <a:latin typeface="Microsoft YaHei" panose="020B0503020204020204" pitchFamily="34" charset="-122"/>
                      <a:ea typeface="Microsoft YaHei" panose="020B0503020204020204" pitchFamily="34" charset="-122"/>
                      <a:sym typeface="Wingdings" pitchFamily="2" charset="2"/>
                    </a:rPr>
                    <a:t>Interact or not</a:t>
                  </a:r>
                  <a:endParaRPr lang="zh-CN" altLang="en-US" sz="2400" dirty="0"/>
                </a:p>
              </p:txBody>
            </p:sp>
          </p:grp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9D8E0A53-BA2F-8140-BA5F-EEEBB9B5D741}"/>
                  </a:ext>
                </a:extLst>
              </p:cNvPr>
              <p:cNvSpPr/>
              <p:nvPr/>
            </p:nvSpPr>
            <p:spPr>
              <a:xfrm>
                <a:off x="3881523" y="5143084"/>
                <a:ext cx="1129575" cy="444844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b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User</a:t>
                </a:r>
                <a:endParaRPr kumimoji="1" lang="zh-CN" altLang="en-US" sz="20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1F47CA15-D23B-7547-A65C-08A2BA2AD245}"/>
              </a:ext>
            </a:extLst>
          </p:cNvPr>
          <p:cNvGrpSpPr/>
          <p:nvPr/>
        </p:nvGrpSpPr>
        <p:grpSpPr>
          <a:xfrm>
            <a:off x="8944577" y="4473026"/>
            <a:ext cx="4238587" cy="1471462"/>
            <a:chOff x="8595380" y="4700709"/>
            <a:chExt cx="4238587" cy="1471462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6C2F0D9-DF01-654C-A2F1-EEAC380C1845}"/>
                </a:ext>
              </a:extLst>
            </p:cNvPr>
            <p:cNvGrpSpPr/>
            <p:nvPr/>
          </p:nvGrpSpPr>
          <p:grpSpPr>
            <a:xfrm>
              <a:off x="8595380" y="4700709"/>
              <a:ext cx="4238587" cy="1471462"/>
              <a:chOff x="8115579" y="2196430"/>
              <a:chExt cx="4238587" cy="1471462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43E658E5-3F3A-2444-8556-D7AFF69B9269}"/>
                  </a:ext>
                </a:extLst>
              </p:cNvPr>
              <p:cNvGrpSpPr/>
              <p:nvPr/>
            </p:nvGrpSpPr>
            <p:grpSpPr>
              <a:xfrm>
                <a:off x="8115579" y="2196430"/>
                <a:ext cx="2110351" cy="1241648"/>
                <a:chOff x="8491957" y="2341006"/>
                <a:chExt cx="2110351" cy="1241648"/>
              </a:xfrm>
            </p:grpSpPr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55B6AAD7-BDA4-B741-B3A3-1AF838A273E7}"/>
                    </a:ext>
                  </a:extLst>
                </p:cNvPr>
                <p:cNvSpPr/>
                <p:nvPr/>
              </p:nvSpPr>
              <p:spPr>
                <a:xfrm>
                  <a:off x="9048566" y="2528376"/>
                  <a:ext cx="231409" cy="23140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697074D1-0EFE-A54A-BA25-38A9325CFDE1}"/>
                    </a:ext>
                  </a:extLst>
                </p:cNvPr>
                <p:cNvSpPr/>
                <p:nvPr/>
              </p:nvSpPr>
              <p:spPr>
                <a:xfrm>
                  <a:off x="9869513" y="2528376"/>
                  <a:ext cx="231409" cy="23140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867C7D56-1024-D845-B450-5D5FEABFBBFB}"/>
                    </a:ext>
                  </a:extLst>
                </p:cNvPr>
                <p:cNvSpPr/>
                <p:nvPr/>
              </p:nvSpPr>
              <p:spPr>
                <a:xfrm rot="19993861">
                  <a:off x="8491957" y="2341006"/>
                  <a:ext cx="2110351" cy="1241648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259BBF74-0CD3-7D47-8B42-8C2C57A963A6}"/>
                    </a:ext>
                  </a:extLst>
                </p:cNvPr>
                <p:cNvSpPr txBox="1"/>
                <p:nvPr/>
              </p:nvSpPr>
              <p:spPr>
                <a:xfrm>
                  <a:off x="9397183" y="2583811"/>
                  <a:ext cx="4658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3200" b="1" dirty="0"/>
                    <a:t>…</a:t>
                  </a:r>
                  <a:endParaRPr kumimoji="1" lang="zh-CN" altLang="en-US" sz="3200" b="1" dirty="0"/>
                </a:p>
              </p:txBody>
            </p:sp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817D5EBD-D2C7-C147-8A81-D96FA00C15DF}"/>
                    </a:ext>
                  </a:extLst>
                </p:cNvPr>
                <p:cNvSpPr/>
                <p:nvPr/>
              </p:nvSpPr>
              <p:spPr>
                <a:xfrm>
                  <a:off x="9192818" y="2984545"/>
                  <a:ext cx="231409" cy="23140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0" name="椭圆 39">
                  <a:extLst>
                    <a:ext uri="{FF2B5EF4-FFF2-40B4-BE49-F238E27FC236}">
                      <a16:creationId xmlns:a16="http://schemas.microsoft.com/office/drawing/2014/main" id="{5EACE606-0CAB-D042-B6AA-A3A8D4DEB11C}"/>
                    </a:ext>
                  </a:extLst>
                </p:cNvPr>
                <p:cNvSpPr/>
                <p:nvPr/>
              </p:nvSpPr>
              <p:spPr>
                <a:xfrm>
                  <a:off x="9709445" y="3162347"/>
                  <a:ext cx="231409" cy="23140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B37F89BB-CD17-B642-B765-184FBD168B0F}"/>
                    </a:ext>
                  </a:extLst>
                </p:cNvPr>
                <p:cNvSpPr/>
                <p:nvPr/>
              </p:nvSpPr>
              <p:spPr>
                <a:xfrm>
                  <a:off x="9962965" y="2959145"/>
                  <a:ext cx="231409" cy="23140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文本框 41">
                      <a:extLst>
                        <a:ext uri="{FF2B5EF4-FFF2-40B4-BE49-F238E27FC236}">
                          <a16:creationId xmlns:a16="http://schemas.microsoft.com/office/drawing/2014/main" id="{8EA31E70-BBAB-7F4E-9EAD-1A70789487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248275" y="2535768"/>
                      <a:ext cx="2823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4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oMath>
                        </m:oMathPara>
                      </a14:m>
                      <a:endParaRPr kumimoji="1" lang="zh-CN" altLang="en-US" sz="2400" b="1" dirty="0"/>
                    </a:p>
                  </p:txBody>
                </p:sp>
              </mc:Choice>
              <mc:Fallback xmlns="">
                <p:sp>
                  <p:nvSpPr>
                    <p:cNvPr id="42" name="文本框 41">
                      <a:extLst>
                        <a:ext uri="{FF2B5EF4-FFF2-40B4-BE49-F238E27FC236}">
                          <a16:creationId xmlns:a16="http://schemas.microsoft.com/office/drawing/2014/main" id="{8EA31E70-BBAB-7F4E-9EAD-1A707894870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248275" y="2535768"/>
                      <a:ext cx="282342" cy="46166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3043" r="-17391" b="-135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8DA96676-5B7C-3D4C-A1C1-21BC4F92ACA6}"/>
                    </a:ext>
                  </a:extLst>
                </p:cNvPr>
                <p:cNvSpPr/>
                <p:nvPr/>
              </p:nvSpPr>
              <p:spPr>
                <a:xfrm>
                  <a:off x="9510347" y="2629975"/>
                  <a:ext cx="231409" cy="23140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407BD020-DB3F-394A-887B-6AE17B4B3BE1}"/>
                  </a:ext>
                </a:extLst>
              </p:cNvPr>
              <p:cNvSpPr/>
              <p:nvPr/>
            </p:nvSpPr>
            <p:spPr>
              <a:xfrm>
                <a:off x="9873789" y="3021561"/>
                <a:ext cx="248037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itchFamily="2" charset="2"/>
                  </a:rPr>
                  <a:t>Unobserved</a:t>
                </a:r>
              </a:p>
              <a:p>
                <a:r>
                  <a:rPr kumimoji="1"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itchFamily="2" charset="2"/>
                  </a:rPr>
                  <a:t>instances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0C1DB67A-8AB2-6046-A978-178888386939}"/>
                </a:ext>
              </a:extLst>
            </p:cNvPr>
            <p:cNvSpPr/>
            <p:nvPr/>
          </p:nvSpPr>
          <p:spPr>
            <a:xfrm>
              <a:off x="8878005" y="5116548"/>
              <a:ext cx="231409" cy="23140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88FCB941-E596-1948-9C42-44E60F6530C6}"/>
                </a:ext>
              </a:extLst>
            </p:cNvPr>
            <p:cNvSpPr/>
            <p:nvPr/>
          </p:nvSpPr>
          <p:spPr>
            <a:xfrm>
              <a:off x="8865451" y="5448320"/>
              <a:ext cx="231409" cy="23140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083EA236-6D65-3B44-8857-69578B1243DE}"/>
              </a:ext>
            </a:extLst>
          </p:cNvPr>
          <p:cNvGrpSpPr/>
          <p:nvPr/>
        </p:nvGrpSpPr>
        <p:grpSpPr>
          <a:xfrm>
            <a:off x="6692479" y="4834815"/>
            <a:ext cx="5004686" cy="1461809"/>
            <a:chOff x="6260993" y="4664023"/>
            <a:chExt cx="5004686" cy="1461809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761DBE61-E632-3343-AB44-1946DBC64AC3}"/>
                </a:ext>
              </a:extLst>
            </p:cNvPr>
            <p:cNvSpPr/>
            <p:nvPr/>
          </p:nvSpPr>
          <p:spPr>
            <a:xfrm>
              <a:off x="7625043" y="5756500"/>
              <a:ext cx="36406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Wingdings" pitchFamily="2" charset="2"/>
                </a:rPr>
                <a:t>Exposed but not interacted</a:t>
              </a:r>
              <a:endParaRPr lang="zh-CN" altLang="en-US" dirty="0">
                <a:solidFill>
                  <a:schemeClr val="accent2"/>
                </a:solidFill>
              </a:endParaRP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EC47DA74-557B-8A45-8256-795D2760A243}"/>
                </a:ext>
              </a:extLst>
            </p:cNvPr>
            <p:cNvGrpSpPr/>
            <p:nvPr/>
          </p:nvGrpSpPr>
          <p:grpSpPr>
            <a:xfrm>
              <a:off x="6260993" y="4664023"/>
              <a:ext cx="2046368" cy="1241648"/>
              <a:chOff x="6470781" y="4765712"/>
              <a:chExt cx="2046368" cy="1241648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87859246-4531-364C-BC88-B4E1B3C6DF9C}"/>
                  </a:ext>
                </a:extLst>
              </p:cNvPr>
              <p:cNvGrpSpPr/>
              <p:nvPr/>
            </p:nvGrpSpPr>
            <p:grpSpPr>
              <a:xfrm>
                <a:off x="6470781" y="4765712"/>
                <a:ext cx="2046368" cy="1241648"/>
                <a:chOff x="6067840" y="4891797"/>
                <a:chExt cx="2046368" cy="1241648"/>
              </a:xfrm>
            </p:grpSpPr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57DB889A-713A-D34A-8924-81C02AE25BEC}"/>
                    </a:ext>
                  </a:extLst>
                </p:cNvPr>
                <p:cNvSpPr/>
                <p:nvPr/>
              </p:nvSpPr>
              <p:spPr>
                <a:xfrm rot="20113141">
                  <a:off x="6067840" y="4891797"/>
                  <a:ext cx="2046368" cy="1241648"/>
                </a:xfrm>
                <a:prstGeom prst="ellipse">
                  <a:avLst/>
                </a:prstGeom>
                <a:noFill/>
                <a:ln>
                  <a:solidFill>
                    <a:schemeClr val="accent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5A4AF1DF-574C-D448-9BAA-B9440CFEBC4D}"/>
                    </a:ext>
                  </a:extLst>
                </p:cNvPr>
                <p:cNvSpPr/>
                <p:nvPr/>
              </p:nvSpPr>
              <p:spPr>
                <a:xfrm>
                  <a:off x="6509219" y="5168136"/>
                  <a:ext cx="231409" cy="23140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0858BA40-CE6C-0744-9558-9BA60CF508B8}"/>
                    </a:ext>
                  </a:extLst>
                </p:cNvPr>
                <p:cNvSpPr/>
                <p:nvPr/>
              </p:nvSpPr>
              <p:spPr>
                <a:xfrm>
                  <a:off x="7406366" y="5015736"/>
                  <a:ext cx="231409" cy="23140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DCED9190-05FC-4246-A1D1-A91F36A9D8B5}"/>
                    </a:ext>
                  </a:extLst>
                </p:cNvPr>
                <p:cNvSpPr/>
                <p:nvPr/>
              </p:nvSpPr>
              <p:spPr>
                <a:xfrm>
                  <a:off x="6526471" y="5624305"/>
                  <a:ext cx="231409" cy="23140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D77A07DB-A142-BC42-8A18-FE8E4CA9287C}"/>
                    </a:ext>
                  </a:extLst>
                </p:cNvPr>
                <p:cNvSpPr/>
                <p:nvPr/>
              </p:nvSpPr>
              <p:spPr>
                <a:xfrm>
                  <a:off x="6763698" y="5852907"/>
                  <a:ext cx="231409" cy="23140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34B3B177-FEE5-AD46-9F9C-DED356DCD573}"/>
                    </a:ext>
                  </a:extLst>
                </p:cNvPr>
                <p:cNvSpPr/>
                <p:nvPr/>
              </p:nvSpPr>
              <p:spPr>
                <a:xfrm>
                  <a:off x="7169618" y="5624305"/>
                  <a:ext cx="231409" cy="23140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32651B32-4D3C-5047-8DC5-33DDE972BE3E}"/>
                    </a:ext>
                  </a:extLst>
                </p:cNvPr>
                <p:cNvSpPr/>
                <p:nvPr/>
              </p:nvSpPr>
              <p:spPr>
                <a:xfrm>
                  <a:off x="6971000" y="5117335"/>
                  <a:ext cx="231409" cy="23140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54FDA9E9-BA58-D249-8807-4E2C8BB0C218}"/>
                    </a:ext>
                  </a:extLst>
                </p:cNvPr>
                <p:cNvSpPr txBox="1"/>
                <p:nvPr/>
              </p:nvSpPr>
              <p:spPr>
                <a:xfrm>
                  <a:off x="6881935" y="5146465"/>
                  <a:ext cx="4658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3200" b="1" dirty="0"/>
                    <a:t>…</a:t>
                  </a:r>
                  <a:endParaRPr kumimoji="1" lang="zh-CN" altLang="en-US" sz="3200" b="1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文本框 66">
                      <a:extLst>
                        <a:ext uri="{FF2B5EF4-FFF2-40B4-BE49-F238E27FC236}">
                          <a16:creationId xmlns:a16="http://schemas.microsoft.com/office/drawing/2014/main" id="{B13D32F1-B735-BB44-A4C0-A826B240DC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86542" y="5328547"/>
                      <a:ext cx="282342" cy="4642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oMath>
                        </m:oMathPara>
                      </a14:m>
                      <a:endParaRPr kumimoji="1" lang="zh-CN" altLang="en-US" sz="2400" b="1" dirty="0"/>
                    </a:p>
                  </p:txBody>
                </p:sp>
              </mc:Choice>
              <mc:Fallback xmlns="">
                <p:sp>
                  <p:nvSpPr>
                    <p:cNvPr id="67" name="文本框 66">
                      <a:extLst>
                        <a:ext uri="{FF2B5EF4-FFF2-40B4-BE49-F238E27FC236}">
                          <a16:creationId xmlns:a16="http://schemas.microsoft.com/office/drawing/2014/main" id="{B13D32F1-B735-BB44-A4C0-A826B240DC7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86542" y="5328547"/>
                      <a:ext cx="282342" cy="46423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4167" r="-291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0482CD6E-4B61-E74E-ADDE-61D9D1550581}"/>
                  </a:ext>
                </a:extLst>
              </p:cNvPr>
              <p:cNvSpPr/>
              <p:nvPr/>
            </p:nvSpPr>
            <p:spPr>
              <a:xfrm>
                <a:off x="7978959" y="5218820"/>
                <a:ext cx="231409" cy="231409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A1A8F6F6-A624-344D-93B5-2BAA58C5095D}"/>
                  </a:ext>
                </a:extLst>
              </p:cNvPr>
              <p:cNvSpPr/>
              <p:nvPr/>
            </p:nvSpPr>
            <p:spPr>
              <a:xfrm>
                <a:off x="7928159" y="5498220"/>
                <a:ext cx="231409" cy="231409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CE87784B-7B58-1F47-8D89-FF79161F27D7}"/>
              </a:ext>
            </a:extLst>
          </p:cNvPr>
          <p:cNvGrpSpPr/>
          <p:nvPr/>
        </p:nvGrpSpPr>
        <p:grpSpPr>
          <a:xfrm>
            <a:off x="7130465" y="3584995"/>
            <a:ext cx="5014571" cy="1542875"/>
            <a:chOff x="7054265" y="3661195"/>
            <a:chExt cx="5014571" cy="1542875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8481F608-421B-2242-9905-91ADF41ED290}"/>
                </a:ext>
              </a:extLst>
            </p:cNvPr>
            <p:cNvSpPr/>
            <p:nvPr/>
          </p:nvSpPr>
          <p:spPr>
            <a:xfrm>
              <a:off x="8553886" y="4010453"/>
              <a:ext cx="231409" cy="2314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F1D64C75-2F63-C94C-A3FD-5940308B6984}"/>
                </a:ext>
              </a:extLst>
            </p:cNvPr>
            <p:cNvSpPr/>
            <p:nvPr/>
          </p:nvSpPr>
          <p:spPr>
            <a:xfrm>
              <a:off x="8764247" y="3661195"/>
              <a:ext cx="231409" cy="2314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圆角矩形 53">
                  <a:extLst>
                    <a:ext uri="{FF2B5EF4-FFF2-40B4-BE49-F238E27FC236}">
                      <a16:creationId xmlns:a16="http://schemas.microsoft.com/office/drawing/2014/main" id="{623418B6-907C-514D-AC5F-B658F534B17A}"/>
                    </a:ext>
                  </a:extLst>
                </p:cNvPr>
                <p:cNvSpPr/>
                <p:nvPr/>
              </p:nvSpPr>
              <p:spPr>
                <a:xfrm>
                  <a:off x="7054265" y="4355185"/>
                  <a:ext cx="1248336" cy="31052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 b="1" dirty="0">
                      <a:solidFill>
                        <a:schemeClr val="tx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user </a:t>
                  </a:r>
                  <a14:m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a14:m>
                  <a:endParaRPr kumimoji="1" lang="zh-CN" altLang="en-US" sz="2400" b="1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4" name="圆角矩形 53">
                  <a:extLst>
                    <a:ext uri="{FF2B5EF4-FFF2-40B4-BE49-F238E27FC236}">
                      <a16:creationId xmlns:a16="http://schemas.microsoft.com/office/drawing/2014/main" id="{623418B6-907C-514D-AC5F-B658F534B1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4265" y="4355185"/>
                  <a:ext cx="1248336" cy="310526"/>
                </a:xfrm>
                <a:prstGeom prst="roundRect">
                  <a:avLst/>
                </a:prstGeom>
                <a:blipFill>
                  <a:blip r:embed="rId6"/>
                  <a:stretch>
                    <a:fillRect l="-1980" t="-34615" b="-6153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直线箭头连接符 56">
              <a:extLst>
                <a:ext uri="{FF2B5EF4-FFF2-40B4-BE49-F238E27FC236}">
                  <a16:creationId xmlns:a16="http://schemas.microsoft.com/office/drawing/2014/main" id="{73C20C06-ACF0-FC4D-AC30-05DB89371694}"/>
                </a:ext>
              </a:extLst>
            </p:cNvPr>
            <p:cNvCxnSpPr>
              <a:cxnSpLocks/>
            </p:cNvCxnSpPr>
            <p:nvPr/>
          </p:nvCxnSpPr>
          <p:spPr>
            <a:xfrm>
              <a:off x="8297911" y="4530691"/>
              <a:ext cx="56821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E7B03831-CCD6-2442-A975-7046BA5BF582}"/>
                </a:ext>
              </a:extLst>
            </p:cNvPr>
            <p:cNvSpPr/>
            <p:nvPr/>
          </p:nvSpPr>
          <p:spPr>
            <a:xfrm>
              <a:off x="9011086" y="4010453"/>
              <a:ext cx="231409" cy="23140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ABD3E198-5A03-C649-B250-5D1F71ACA190}"/>
                </a:ext>
              </a:extLst>
            </p:cNvPr>
            <p:cNvSpPr/>
            <p:nvPr/>
          </p:nvSpPr>
          <p:spPr>
            <a:xfrm>
              <a:off x="9358542" y="3800004"/>
              <a:ext cx="27102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0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Wingdings" pitchFamily="2" charset="2"/>
                </a:rPr>
                <a:t>Generated negative</a:t>
              </a:r>
              <a:endParaRPr lang="zh-CN" altLang="en-US" sz="20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3" name="直线箭头连接符 82">
              <a:extLst>
                <a:ext uri="{FF2B5EF4-FFF2-40B4-BE49-F238E27FC236}">
                  <a16:creationId xmlns:a16="http://schemas.microsoft.com/office/drawing/2014/main" id="{A8A2AF0E-6C45-C145-85C2-C9B7B52DE2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4249" y="4196728"/>
              <a:ext cx="0" cy="10073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矩形 85">
            <a:extLst>
              <a:ext uri="{FF2B5EF4-FFF2-40B4-BE49-F238E27FC236}">
                <a16:creationId xmlns:a16="http://schemas.microsoft.com/office/drawing/2014/main" id="{A597E56B-6957-DC4E-AC94-EFFD37562442}"/>
              </a:ext>
            </a:extLst>
          </p:cNvPr>
          <p:cNvSpPr/>
          <p:nvPr/>
        </p:nvSpPr>
        <p:spPr>
          <a:xfrm>
            <a:off x="255434" y="4950116"/>
            <a:ext cx="65012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buClr>
                <a:srgbClr val="3C78BE"/>
              </a:buClr>
              <a:defRPr/>
            </a:pPr>
            <a:r>
              <a:rPr lang="en-US" altLang="zh-TW" sz="3200" b="1" dirty="0">
                <a:solidFill>
                  <a:srgbClr val="C00000"/>
                </a:solidFill>
                <a:cs typeface="Arial" panose="020B0604020202020204" pitchFamily="34" charset="0"/>
                <a:sym typeface="Wingdings" pitchFamily="2" charset="2"/>
              </a:rPr>
              <a:t>Target</a:t>
            </a:r>
            <a:r>
              <a:rPr lang="en-US" altLang="zh-TW" sz="3200" dirty="0">
                <a:cs typeface="Arial" panose="020B0604020202020204" pitchFamily="34" charset="0"/>
                <a:sym typeface="Wingdings" pitchFamily="2" charset="2"/>
              </a:rPr>
              <a:t>: </a:t>
            </a:r>
            <a:r>
              <a:rPr lang="en-US" altLang="zh-CN" sz="3200" dirty="0">
                <a:cs typeface="Arial" panose="020B0604020202020204" pitchFamily="34" charset="0"/>
              </a:rPr>
              <a:t>generate high-quality negative instances for better recommenders.</a:t>
            </a:r>
          </a:p>
        </p:txBody>
      </p:sp>
      <p:sp>
        <p:nvSpPr>
          <p:cNvPr id="87" name="圆角矩形 86">
            <a:extLst>
              <a:ext uri="{FF2B5EF4-FFF2-40B4-BE49-F238E27FC236}">
                <a16:creationId xmlns:a16="http://schemas.microsoft.com/office/drawing/2014/main" id="{BB7982B2-4B97-8C4B-89C4-6BECA2465783}"/>
              </a:ext>
            </a:extLst>
          </p:cNvPr>
          <p:cNvSpPr/>
          <p:nvPr/>
        </p:nvSpPr>
        <p:spPr>
          <a:xfrm>
            <a:off x="819513" y="3807956"/>
            <a:ext cx="4829226" cy="56702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i="1" dirty="0">
                <a:solidFill>
                  <a:srgbClr val="C00000"/>
                </a:solidFill>
              </a:rPr>
              <a:t>Hard </a:t>
            </a:r>
            <a:r>
              <a:rPr kumimoji="1" lang="en-US" altLang="zh-CN" sz="2800" dirty="0">
                <a:solidFill>
                  <a:schemeClr val="tx1"/>
                </a:solidFill>
              </a:rPr>
              <a:t>&amp; </a:t>
            </a:r>
            <a:r>
              <a:rPr kumimoji="1" lang="en-US" altLang="zh-CN" sz="2800" b="1" i="1" dirty="0">
                <a:solidFill>
                  <a:srgbClr val="C00000"/>
                </a:solidFill>
              </a:rPr>
              <a:t>Real</a:t>
            </a:r>
            <a:r>
              <a:rPr kumimoji="1" lang="en-US" altLang="zh-CN" sz="2800" dirty="0">
                <a:solidFill>
                  <a:schemeClr val="tx1"/>
                </a:solidFill>
              </a:rPr>
              <a:t> negative instances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9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15" grpId="0"/>
      <p:bldP spid="86" grpId="0"/>
      <p:bldP spid="8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F8D85D-A7B4-6449-BD2B-73FFB3F45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80A02A-E64B-0747-AD57-4250C5F04508}"/>
              </a:ext>
            </a:extLst>
          </p:cNvPr>
          <p:cNvSpPr txBox="1"/>
          <p:nvPr/>
        </p:nvSpPr>
        <p:spPr>
          <a:xfrm>
            <a:off x="720000" y="409904"/>
            <a:ext cx="75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Reinforced Negative Sampler (</a:t>
            </a:r>
            <a:r>
              <a:rPr kumimoji="1"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RNS</a:t>
            </a:r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kumimoji="1" lang="zh-CN" alt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816953B9-27D8-7F4B-873E-724F662BCD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1251045"/>
            <a:ext cx="6188800" cy="2309424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AF437F3E-9C28-C248-A908-5EE2D9386C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301" y="3729727"/>
            <a:ext cx="6057900" cy="2755900"/>
          </a:xfrm>
          <a:prstGeom prst="rect">
            <a:avLst/>
          </a:prstGeom>
        </p:spPr>
      </p:pic>
      <p:sp>
        <p:nvSpPr>
          <p:cNvPr id="51" name="圆角矩形 50">
            <a:extLst>
              <a:ext uri="{FF2B5EF4-FFF2-40B4-BE49-F238E27FC236}">
                <a16:creationId xmlns:a16="http://schemas.microsoft.com/office/drawing/2014/main" id="{D0DBD662-598A-E049-81C3-B3E2D44F8050}"/>
              </a:ext>
            </a:extLst>
          </p:cNvPr>
          <p:cNvSpPr/>
          <p:nvPr/>
        </p:nvSpPr>
        <p:spPr>
          <a:xfrm>
            <a:off x="237482" y="3559254"/>
            <a:ext cx="7153836" cy="2899318"/>
          </a:xfrm>
          <a:prstGeom prst="round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F3AC60D-AE0F-CE48-853A-5F872B2E315D}"/>
              </a:ext>
            </a:extLst>
          </p:cNvPr>
          <p:cNvGrpSpPr/>
          <p:nvPr/>
        </p:nvGrpSpPr>
        <p:grpSpPr>
          <a:xfrm>
            <a:off x="720000" y="3479787"/>
            <a:ext cx="3384260" cy="1627890"/>
            <a:chOff x="720000" y="3479787"/>
            <a:chExt cx="3384260" cy="1627890"/>
          </a:xfrm>
        </p:grpSpPr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0382FDD2-7AA6-414B-B83C-4A4333088BAA}"/>
                </a:ext>
              </a:extLst>
            </p:cNvPr>
            <p:cNvSpPr/>
            <p:nvPr/>
          </p:nvSpPr>
          <p:spPr>
            <a:xfrm>
              <a:off x="720000" y="4440181"/>
              <a:ext cx="3384260" cy="667496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 dirty="0">
                  <a:solidFill>
                    <a:srgbClr val="C00000"/>
                  </a:solidFill>
                </a:rPr>
                <a:t>Generated Negative</a:t>
              </a:r>
              <a:endParaRPr kumimoji="1" lang="zh-CN" alt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52" name="下箭头 51">
              <a:extLst>
                <a:ext uri="{FF2B5EF4-FFF2-40B4-BE49-F238E27FC236}">
                  <a16:creationId xmlns:a16="http://schemas.microsoft.com/office/drawing/2014/main" id="{F593C515-60DD-9F4B-BBBF-1C181EB018D7}"/>
                </a:ext>
              </a:extLst>
            </p:cNvPr>
            <p:cNvSpPr/>
            <p:nvPr/>
          </p:nvSpPr>
          <p:spPr>
            <a:xfrm rot="10800000">
              <a:off x="2099940" y="3479787"/>
              <a:ext cx="562578" cy="741016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53" name="图片 52">
            <a:extLst>
              <a:ext uri="{FF2B5EF4-FFF2-40B4-BE49-F238E27FC236}">
                <a16:creationId xmlns:a16="http://schemas.microsoft.com/office/drawing/2014/main" id="{20E4CA73-8E73-4343-83A7-0551872691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6759" b="8011"/>
          <a:stretch/>
        </p:blipFill>
        <p:spPr>
          <a:xfrm>
            <a:off x="7212672" y="1407880"/>
            <a:ext cx="4265477" cy="745599"/>
          </a:xfrm>
          <a:prstGeom prst="rect">
            <a:avLst/>
          </a:prstGeom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8C8DDF8D-D302-6B47-8964-3ACD1608A5CF}"/>
              </a:ext>
            </a:extLst>
          </p:cNvPr>
          <p:cNvGrpSpPr/>
          <p:nvPr/>
        </p:nvGrpSpPr>
        <p:grpSpPr>
          <a:xfrm>
            <a:off x="7212672" y="1977950"/>
            <a:ext cx="2391768" cy="1091230"/>
            <a:chOff x="11090692" y="2796988"/>
            <a:chExt cx="2213122" cy="823115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5D7125F8-3A9F-C24F-B225-8DC6C0881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2166" t="-17092" b="1"/>
            <a:stretch/>
          </p:blipFill>
          <p:spPr>
            <a:xfrm>
              <a:off x="11090692" y="2796988"/>
              <a:ext cx="2213122" cy="823115"/>
            </a:xfrm>
            <a:prstGeom prst="rect">
              <a:avLst/>
            </a:prstGeom>
          </p:spPr>
        </p:pic>
        <p:cxnSp>
          <p:nvCxnSpPr>
            <p:cNvPr id="56" name="直线连接符 55">
              <a:extLst>
                <a:ext uri="{FF2B5EF4-FFF2-40B4-BE49-F238E27FC236}">
                  <a16:creationId xmlns:a16="http://schemas.microsoft.com/office/drawing/2014/main" id="{0A1E92AC-F3A2-F34B-A58B-3E647E9597FD}"/>
                </a:ext>
              </a:extLst>
            </p:cNvPr>
            <p:cNvCxnSpPr/>
            <p:nvPr/>
          </p:nvCxnSpPr>
          <p:spPr>
            <a:xfrm>
              <a:off x="11153540" y="3395106"/>
              <a:ext cx="200179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849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AEC6896-449A-4D4D-AA2B-DD5A7CBA4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4FF206-D1F2-0B47-9321-2483B521E27A}"/>
              </a:ext>
            </a:extLst>
          </p:cNvPr>
          <p:cNvSpPr txBox="1"/>
          <p:nvPr/>
        </p:nvSpPr>
        <p:spPr>
          <a:xfrm>
            <a:off x="720000" y="409904"/>
            <a:ext cx="75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Reinforced Negative Sampler (</a:t>
            </a:r>
            <a:r>
              <a:rPr kumimoji="1"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RNS</a:t>
            </a:r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kumimoji="1" lang="zh-CN" alt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77AF57-7A4A-F642-B846-CAA495B3B5C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1251045"/>
            <a:ext cx="6188800" cy="2309424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223C1760-E67C-A042-8814-C138F298F198}"/>
              </a:ext>
            </a:extLst>
          </p:cNvPr>
          <p:cNvSpPr/>
          <p:nvPr/>
        </p:nvSpPr>
        <p:spPr>
          <a:xfrm>
            <a:off x="237482" y="1117790"/>
            <a:ext cx="7153836" cy="2756786"/>
          </a:xfrm>
          <a:prstGeom prst="round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41F936-5884-6949-ABCC-120E98829A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3642106"/>
            <a:ext cx="6057900" cy="2755900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9C013BD8-67AA-7741-A02E-480FAB95B1EC}"/>
              </a:ext>
            </a:extLst>
          </p:cNvPr>
          <p:cNvGrpSpPr/>
          <p:nvPr/>
        </p:nvGrpSpPr>
        <p:grpSpPr>
          <a:xfrm>
            <a:off x="1617245" y="3113865"/>
            <a:ext cx="2815197" cy="809473"/>
            <a:chOff x="1617245" y="3113865"/>
            <a:chExt cx="2815197" cy="809473"/>
          </a:xfrm>
        </p:grpSpPr>
        <p:sp>
          <p:nvSpPr>
            <p:cNvPr id="7" name="下箭头 6">
              <a:extLst>
                <a:ext uri="{FF2B5EF4-FFF2-40B4-BE49-F238E27FC236}">
                  <a16:creationId xmlns:a16="http://schemas.microsoft.com/office/drawing/2014/main" id="{51BE9E8F-2C7C-DD48-9D7A-6AA2B807C801}"/>
                </a:ext>
              </a:extLst>
            </p:cNvPr>
            <p:cNvSpPr/>
            <p:nvPr/>
          </p:nvSpPr>
          <p:spPr>
            <a:xfrm rot="18445532" flipV="1">
              <a:off x="3857167" y="3348063"/>
              <a:ext cx="386087" cy="76446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2BA4A55-2EDD-834E-AA0C-32FC61D5F9C6}"/>
                </a:ext>
              </a:extLst>
            </p:cNvPr>
            <p:cNvSpPr/>
            <p:nvPr/>
          </p:nvSpPr>
          <p:spPr>
            <a:xfrm>
              <a:off x="1617245" y="3113865"/>
              <a:ext cx="22521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2400" dirty="0">
                  <a:solidFill>
                    <a:srgbClr val="C00000"/>
                  </a:solidFill>
                </a:rPr>
                <a:t>Negative sample</a:t>
              </a:r>
              <a:endParaRPr kumimoji="1" lang="zh-CN" altLang="en-US" sz="24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6E2523E-DD63-274E-8303-C6FEDD289B2B}"/>
              </a:ext>
            </a:extLst>
          </p:cNvPr>
          <p:cNvGrpSpPr/>
          <p:nvPr/>
        </p:nvGrpSpPr>
        <p:grpSpPr>
          <a:xfrm>
            <a:off x="4665843" y="2809654"/>
            <a:ext cx="1431322" cy="1806393"/>
            <a:chOff x="4665843" y="2809654"/>
            <a:chExt cx="1431322" cy="1806393"/>
          </a:xfrm>
        </p:grpSpPr>
        <p:sp>
          <p:nvSpPr>
            <p:cNvPr id="10" name="下箭头 9">
              <a:extLst>
                <a:ext uri="{FF2B5EF4-FFF2-40B4-BE49-F238E27FC236}">
                  <a16:creationId xmlns:a16="http://schemas.microsoft.com/office/drawing/2014/main" id="{A1559CEC-6B62-524B-811B-E4599D308572}"/>
                </a:ext>
              </a:extLst>
            </p:cNvPr>
            <p:cNvSpPr/>
            <p:nvPr/>
          </p:nvSpPr>
          <p:spPr>
            <a:xfrm>
              <a:off x="5188461" y="3399615"/>
              <a:ext cx="386087" cy="1216432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772D8F31-3EDC-6041-A883-394EC8C0E35B}"/>
                </a:ext>
              </a:extLst>
            </p:cNvPr>
            <p:cNvSpPr/>
            <p:nvPr/>
          </p:nvSpPr>
          <p:spPr>
            <a:xfrm>
              <a:off x="4665843" y="2809654"/>
              <a:ext cx="1431322" cy="505564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 dirty="0">
                  <a:solidFill>
                    <a:srgbClr val="C00000"/>
                  </a:solidFill>
                </a:rPr>
                <a:t>Reward</a:t>
              </a:r>
              <a:endParaRPr kumimoji="1" lang="zh-CN" altLang="en-US" sz="28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784A5308-D81F-C843-9AE6-1F073F6E72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6759" b="8011"/>
          <a:stretch/>
        </p:blipFill>
        <p:spPr>
          <a:xfrm>
            <a:off x="7615628" y="1660158"/>
            <a:ext cx="4265477" cy="74559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46441D5-16DB-7F49-B26C-F3ABB483925C}"/>
              </a:ext>
            </a:extLst>
          </p:cNvPr>
          <p:cNvSpPr/>
          <p:nvPr/>
        </p:nvSpPr>
        <p:spPr>
          <a:xfrm>
            <a:off x="6950469" y="3423764"/>
            <a:ext cx="47873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3200" dirty="0"/>
              <a:t>Adversarial sampler (</a:t>
            </a:r>
            <a:r>
              <a:rPr lang="en-US" altLang="zh-CN" sz="3200" b="1" dirty="0"/>
              <a:t>AS</a:t>
            </a:r>
            <a:r>
              <a:rPr lang="en-US" altLang="zh-CN" sz="3200" dirty="0"/>
              <a:t>) 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7EB97E2-2280-134E-8B7D-595104581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318" y="4462200"/>
            <a:ext cx="4275185" cy="95004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FC2039D-5373-7041-AA87-E0053E52CEB2}"/>
              </a:ext>
            </a:extLst>
          </p:cNvPr>
          <p:cNvSpPr/>
          <p:nvPr/>
        </p:nvSpPr>
        <p:spPr>
          <a:xfrm>
            <a:off x="7475821" y="4068738"/>
            <a:ext cx="3736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ym typeface="Wingdings" pitchFamily="2" charset="2"/>
              </a:rPr>
              <a:t>Maximize </a:t>
            </a:r>
            <a:r>
              <a:rPr lang="en-US" altLang="zh-CN" sz="2400" dirty="0">
                <a:sym typeface="Wingdings" pitchFamily="2" charset="2"/>
              </a:rPr>
              <a:t>following</a:t>
            </a:r>
            <a:r>
              <a:rPr lang="en-US" altLang="zh-CN" sz="2400" i="1" dirty="0">
                <a:sym typeface="Wingdings" pitchFamily="2" charset="2"/>
              </a:rPr>
              <a:t> </a:t>
            </a:r>
            <a:r>
              <a:rPr lang="en-US" altLang="zh-CN" sz="2400" dirty="0">
                <a:sym typeface="Wingdings" pitchFamily="2" charset="2"/>
              </a:rPr>
              <a:t>reward:</a:t>
            </a:r>
            <a:endParaRPr lang="zh-CN" altLang="en-US" sz="2400" dirty="0"/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FDAA9663-4A05-7943-9DA1-DBF44CFA6D08}"/>
              </a:ext>
            </a:extLst>
          </p:cNvPr>
          <p:cNvCxnSpPr>
            <a:cxnSpLocks/>
          </p:cNvCxnSpPr>
          <p:nvPr/>
        </p:nvCxnSpPr>
        <p:spPr>
          <a:xfrm>
            <a:off x="10554346" y="2259450"/>
            <a:ext cx="13267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886D185B-952F-F74C-8CA5-985CA03F9C4D}"/>
              </a:ext>
            </a:extLst>
          </p:cNvPr>
          <p:cNvSpPr/>
          <p:nvPr/>
        </p:nvSpPr>
        <p:spPr>
          <a:xfrm>
            <a:off x="7012984" y="5513315"/>
            <a:ext cx="35795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3200" dirty="0">
                <a:sym typeface="Wingdings" pitchFamily="2" charset="2"/>
              </a:rPr>
              <a:t> </a:t>
            </a:r>
            <a:r>
              <a:rPr lang="en-US" altLang="zh-CN" sz="3200" i="1" dirty="0">
                <a:sym typeface="Wingdings" pitchFamily="2" charset="2"/>
              </a:rPr>
              <a:t>hard negatives</a:t>
            </a:r>
          </a:p>
        </p:txBody>
      </p:sp>
    </p:spTree>
    <p:extLst>
      <p:ext uri="{BB962C8B-B14F-4D97-AF65-F5344CB8AC3E}">
        <p14:creationId xmlns:p14="http://schemas.microsoft.com/office/powerpoint/2010/main" val="45948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A2F24A-A200-1A47-9006-6BD5816AA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8BA33A-7B77-6F43-A56F-9F0E8521F775}"/>
              </a:ext>
            </a:extLst>
          </p:cNvPr>
          <p:cNvSpPr txBox="1"/>
          <p:nvPr/>
        </p:nvSpPr>
        <p:spPr>
          <a:xfrm>
            <a:off x="720000" y="409904"/>
            <a:ext cx="75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Reinforced Negative Sampler (</a:t>
            </a:r>
            <a:r>
              <a:rPr kumimoji="1"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RNS</a:t>
            </a:r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kumimoji="1" lang="zh-CN" alt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AF08B54-CEDD-6E4A-95AE-1639CA44FD9F}"/>
              </a:ext>
            </a:extLst>
          </p:cNvPr>
          <p:cNvGrpSpPr/>
          <p:nvPr/>
        </p:nvGrpSpPr>
        <p:grpSpPr>
          <a:xfrm>
            <a:off x="281802" y="2157519"/>
            <a:ext cx="7214165" cy="3449539"/>
            <a:chOff x="1472012" y="1671971"/>
            <a:chExt cx="7214165" cy="3449539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C11A2C0-E11A-CE48-B5FB-26A8FC30AA5F}"/>
                </a:ext>
              </a:extLst>
            </p:cNvPr>
            <p:cNvGrpSpPr/>
            <p:nvPr/>
          </p:nvGrpSpPr>
          <p:grpSpPr>
            <a:xfrm>
              <a:off x="1472012" y="2173890"/>
              <a:ext cx="7214165" cy="2947620"/>
              <a:chOff x="1472012" y="2250090"/>
              <a:chExt cx="7214165" cy="2947620"/>
            </a:xfrm>
          </p:grpSpPr>
          <p:cxnSp>
            <p:nvCxnSpPr>
              <p:cNvPr id="14" name="Straight Arrow Connector 4">
                <a:extLst>
                  <a:ext uri="{FF2B5EF4-FFF2-40B4-BE49-F238E27FC236}">
                    <a16:creationId xmlns:a16="http://schemas.microsoft.com/office/drawing/2014/main" id="{BC71C8CD-175D-404C-B3DD-DBBAB326B6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42538" y="2250090"/>
                <a:ext cx="0" cy="267195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6">
                <a:extLst>
                  <a:ext uri="{FF2B5EF4-FFF2-40B4-BE49-F238E27FC236}">
                    <a16:creationId xmlns:a16="http://schemas.microsoft.com/office/drawing/2014/main" id="{02DBC34F-745E-084E-AB2E-0C4C4D7498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8450" y="4451018"/>
                <a:ext cx="574955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7">
                <a:extLst>
                  <a:ext uri="{FF2B5EF4-FFF2-40B4-BE49-F238E27FC236}">
                    <a16:creationId xmlns:a16="http://schemas.microsoft.com/office/drawing/2014/main" id="{B4BDE0C6-5C7A-6C47-BEE8-6AFA58D9761E}"/>
                  </a:ext>
                </a:extLst>
              </p:cNvPr>
              <p:cNvSpPr txBox="1"/>
              <p:nvPr/>
            </p:nvSpPr>
            <p:spPr>
              <a:xfrm>
                <a:off x="1472012" y="2276239"/>
                <a:ext cx="157529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Accuracy</a:t>
                </a:r>
                <a:endParaRPr lang="en-US" sz="2800" dirty="0"/>
              </a:p>
            </p:txBody>
          </p:sp>
          <p:sp>
            <p:nvSpPr>
              <p:cNvPr id="17" name="TextBox 8">
                <a:extLst>
                  <a:ext uri="{FF2B5EF4-FFF2-40B4-BE49-F238E27FC236}">
                    <a16:creationId xmlns:a16="http://schemas.microsoft.com/office/drawing/2014/main" id="{C6760635-AAF6-1E45-ADFF-97CACA12E7D9}"/>
                  </a:ext>
                </a:extLst>
              </p:cNvPr>
              <p:cNvSpPr txBox="1"/>
              <p:nvPr/>
            </p:nvSpPr>
            <p:spPr>
              <a:xfrm>
                <a:off x="5467167" y="4612935"/>
                <a:ext cx="32190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Informativeness</a:t>
                </a: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B0289E3-2208-D34C-BC14-D7FACD8B96DE}"/>
                </a:ext>
              </a:extLst>
            </p:cNvPr>
            <p:cNvGrpSpPr/>
            <p:nvPr/>
          </p:nvGrpSpPr>
          <p:grpSpPr>
            <a:xfrm>
              <a:off x="3116504" y="1671971"/>
              <a:ext cx="1676170" cy="1475100"/>
              <a:chOff x="3192704" y="1748171"/>
              <a:chExt cx="1676170" cy="1475100"/>
            </a:xfrm>
          </p:grpSpPr>
          <p:sp>
            <p:nvSpPr>
              <p:cNvPr id="19" name="TextBox 8">
                <a:extLst>
                  <a:ext uri="{FF2B5EF4-FFF2-40B4-BE49-F238E27FC236}">
                    <a16:creationId xmlns:a16="http://schemas.microsoft.com/office/drawing/2014/main" id="{5C332CE2-0A19-AC4A-835D-48BE9D96F7C1}"/>
                  </a:ext>
                </a:extLst>
              </p:cNvPr>
              <p:cNvSpPr txBox="1"/>
              <p:nvPr/>
            </p:nvSpPr>
            <p:spPr>
              <a:xfrm>
                <a:off x="3192704" y="1748171"/>
                <a:ext cx="16761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Random</a:t>
                </a:r>
              </a:p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sampling</a:t>
                </a: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1EDD63EA-07A3-F046-AA5D-0028A8F60174}"/>
                  </a:ext>
                </a:extLst>
              </p:cNvPr>
              <p:cNvSpPr/>
              <p:nvPr/>
            </p:nvSpPr>
            <p:spPr>
              <a:xfrm>
                <a:off x="3910856" y="2994089"/>
                <a:ext cx="229182" cy="22918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直线箭头连接符 20">
                <a:extLst>
                  <a:ext uri="{FF2B5EF4-FFF2-40B4-BE49-F238E27FC236}">
                    <a16:creationId xmlns:a16="http://schemas.microsoft.com/office/drawing/2014/main" id="{AA072E92-B311-6D4A-A520-923739072439}"/>
                  </a:ext>
                </a:extLst>
              </p:cNvPr>
              <p:cNvCxnSpPr>
                <a:cxnSpLocks/>
                <a:stCxn id="19" idx="2"/>
                <a:endCxn id="20" idx="0"/>
              </p:cNvCxnSpPr>
              <p:nvPr/>
            </p:nvCxnSpPr>
            <p:spPr>
              <a:xfrm flipH="1">
                <a:off x="4025447" y="2394502"/>
                <a:ext cx="5342" cy="599587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DBB376C-FDBB-FC45-83F4-B93ED6D5A4E8}"/>
                </a:ext>
              </a:extLst>
            </p:cNvPr>
            <p:cNvGrpSpPr/>
            <p:nvPr/>
          </p:nvGrpSpPr>
          <p:grpSpPr>
            <a:xfrm>
              <a:off x="3653984" y="2547565"/>
              <a:ext cx="2593954" cy="1082503"/>
              <a:chOff x="3792206" y="2629588"/>
              <a:chExt cx="2593954" cy="1082503"/>
            </a:xfrm>
          </p:grpSpPr>
          <p:sp>
            <p:nvSpPr>
              <p:cNvPr id="23" name="三角形 22">
                <a:extLst>
                  <a:ext uri="{FF2B5EF4-FFF2-40B4-BE49-F238E27FC236}">
                    <a16:creationId xmlns:a16="http://schemas.microsoft.com/office/drawing/2014/main" id="{AD6F14A8-1D3B-964D-A790-8EFC00ADFFC8}"/>
                  </a:ext>
                </a:extLst>
              </p:cNvPr>
              <p:cNvSpPr/>
              <p:nvPr/>
            </p:nvSpPr>
            <p:spPr>
              <a:xfrm>
                <a:off x="4968829" y="3501884"/>
                <a:ext cx="243840" cy="210207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027BCC9F-C3EB-3148-9A53-466222D66518}"/>
                  </a:ext>
                </a:extLst>
              </p:cNvPr>
              <p:cNvSpPr txBox="1"/>
              <p:nvPr/>
            </p:nvSpPr>
            <p:spPr>
              <a:xfrm>
                <a:off x="3792206" y="2629588"/>
                <a:ext cx="25939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B050"/>
                    </a:solidFill>
                  </a:rPr>
                  <a:t>Popularity-based</a:t>
                </a:r>
              </a:p>
              <a:p>
                <a:pPr algn="ctr"/>
                <a:r>
                  <a:rPr lang="en-US" dirty="0">
                    <a:solidFill>
                      <a:srgbClr val="00B050"/>
                    </a:solidFill>
                  </a:rPr>
                  <a:t>sampling</a:t>
                </a:r>
              </a:p>
            </p:txBody>
          </p:sp>
          <p:cxnSp>
            <p:nvCxnSpPr>
              <p:cNvPr id="25" name="直线箭头连接符 24">
                <a:extLst>
                  <a:ext uri="{FF2B5EF4-FFF2-40B4-BE49-F238E27FC236}">
                    <a16:creationId xmlns:a16="http://schemas.microsoft.com/office/drawing/2014/main" id="{0A5038E7-55E0-9442-BD32-24D676413F95}"/>
                  </a:ext>
                </a:extLst>
              </p:cNvPr>
              <p:cNvCxnSpPr>
                <a:cxnSpLocks/>
                <a:stCxn id="24" idx="2"/>
                <a:endCxn id="23" idx="0"/>
              </p:cNvCxnSpPr>
              <p:nvPr/>
            </p:nvCxnSpPr>
            <p:spPr>
              <a:xfrm>
                <a:off x="5089183" y="3275919"/>
                <a:ext cx="1566" cy="225965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F474FA73-60C8-D34D-9C73-F104D1A0B2C1}"/>
                </a:ext>
              </a:extLst>
            </p:cNvPr>
            <p:cNvGrpSpPr/>
            <p:nvPr/>
          </p:nvGrpSpPr>
          <p:grpSpPr>
            <a:xfrm>
              <a:off x="4300101" y="3548236"/>
              <a:ext cx="2887767" cy="826582"/>
              <a:chOff x="3998872" y="3622298"/>
              <a:chExt cx="2887767" cy="826582"/>
            </a:xfrm>
          </p:grpSpPr>
          <p:sp>
            <p:nvSpPr>
              <p:cNvPr id="27" name="三角形 26">
                <a:extLst>
                  <a:ext uri="{FF2B5EF4-FFF2-40B4-BE49-F238E27FC236}">
                    <a16:creationId xmlns:a16="http://schemas.microsoft.com/office/drawing/2014/main" id="{E84E65E2-F0C3-B14D-905A-F0D4E6C7998B}"/>
                  </a:ext>
                </a:extLst>
              </p:cNvPr>
              <p:cNvSpPr/>
              <p:nvPr/>
            </p:nvSpPr>
            <p:spPr>
              <a:xfrm rot="10800000">
                <a:off x="5320836" y="3622298"/>
                <a:ext cx="243840" cy="210207"/>
              </a:xfrm>
              <a:prstGeom prst="triangl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28" name="直线箭头连接符 27">
                <a:extLst>
                  <a:ext uri="{FF2B5EF4-FFF2-40B4-BE49-F238E27FC236}">
                    <a16:creationId xmlns:a16="http://schemas.microsoft.com/office/drawing/2014/main" id="{9F762880-610E-EF4C-B645-13053A6E2EB3}"/>
                  </a:ext>
                </a:extLst>
              </p:cNvPr>
              <p:cNvCxnSpPr>
                <a:cxnSpLocks/>
                <a:stCxn id="29" idx="0"/>
                <a:endCxn id="27" idx="0"/>
              </p:cNvCxnSpPr>
              <p:nvPr/>
            </p:nvCxnSpPr>
            <p:spPr>
              <a:xfrm flipV="1">
                <a:off x="5442756" y="3832505"/>
                <a:ext cx="0" cy="247043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A5D30C2E-CF56-E44D-83F1-9577C9402712}"/>
                  </a:ext>
                </a:extLst>
              </p:cNvPr>
              <p:cNvSpPr txBox="1"/>
              <p:nvPr/>
            </p:nvSpPr>
            <p:spPr>
              <a:xfrm>
                <a:off x="3998872" y="4079548"/>
                <a:ext cx="28877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Hard negative sampling</a:t>
                </a:r>
              </a:p>
            </p:txBody>
          </p:sp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85B5A193-6498-C640-AE37-FBDCA27B4552}"/>
              </a:ext>
            </a:extLst>
          </p:cNvPr>
          <p:cNvGrpSpPr/>
          <p:nvPr/>
        </p:nvGrpSpPr>
        <p:grpSpPr>
          <a:xfrm>
            <a:off x="4158751" y="2111277"/>
            <a:ext cx="2887767" cy="744539"/>
            <a:chOff x="4422224" y="2111277"/>
            <a:chExt cx="2887767" cy="744539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56DA011-1E9C-2A4B-8343-922CF5DDBB98}"/>
                </a:ext>
              </a:extLst>
            </p:cNvPr>
            <p:cNvSpPr/>
            <p:nvPr/>
          </p:nvSpPr>
          <p:spPr>
            <a:xfrm>
              <a:off x="5734373" y="2592345"/>
              <a:ext cx="263471" cy="263471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236FC15B-4FFE-C24D-8835-4D9E97D85BAB}"/>
                </a:ext>
              </a:extLst>
            </p:cNvPr>
            <p:cNvSpPr txBox="1"/>
            <p:nvPr/>
          </p:nvSpPr>
          <p:spPr>
            <a:xfrm>
              <a:off x="4422224" y="2111277"/>
              <a:ext cx="28877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Ideal negative samples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B6C73356-B56D-814D-92CE-C35FFD1D73F4}"/>
              </a:ext>
            </a:extLst>
          </p:cNvPr>
          <p:cNvGrpSpPr/>
          <p:nvPr/>
        </p:nvGrpSpPr>
        <p:grpSpPr>
          <a:xfrm>
            <a:off x="5484958" y="2855816"/>
            <a:ext cx="2544467" cy="1781605"/>
            <a:chOff x="5484958" y="2855816"/>
            <a:chExt cx="2544467" cy="1781605"/>
          </a:xfrm>
        </p:grpSpPr>
        <p:cxnSp>
          <p:nvCxnSpPr>
            <p:cNvPr id="44" name="直线箭头连接符 43">
              <a:extLst>
                <a:ext uri="{FF2B5EF4-FFF2-40B4-BE49-F238E27FC236}">
                  <a16:creationId xmlns:a16="http://schemas.microsoft.com/office/drawing/2014/main" id="{01979DA7-3BE7-5244-80D6-3FF92AAB8842}"/>
                </a:ext>
              </a:extLst>
            </p:cNvPr>
            <p:cNvCxnSpPr>
              <a:cxnSpLocks/>
              <a:stCxn id="40" idx="2"/>
              <a:endCxn id="50" idx="0"/>
            </p:cNvCxnSpPr>
            <p:nvPr/>
          </p:nvCxnSpPr>
          <p:spPr>
            <a:xfrm>
              <a:off x="5602636" y="2855816"/>
              <a:ext cx="14058" cy="1321082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7A97510C-D829-7242-BCE2-806FEA37C329}"/>
                </a:ext>
              </a:extLst>
            </p:cNvPr>
            <p:cNvSpPr/>
            <p:nvPr/>
          </p:nvSpPr>
          <p:spPr>
            <a:xfrm>
              <a:off x="5484958" y="4176898"/>
              <a:ext cx="263471" cy="263471"/>
            </a:xfrm>
            <a:prstGeom prst="rect">
              <a:avLst/>
            </a:prstGeom>
            <a:pattFill prst="wdDnDiag">
              <a:fgClr>
                <a:srgbClr val="C00000"/>
              </a:fgClr>
              <a:bgClr>
                <a:schemeClr val="bg1"/>
              </a:bgClr>
            </a:patt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853D4AF4-8A6B-C64B-BCB8-E6B465C4D34B}"/>
                </a:ext>
              </a:extLst>
            </p:cNvPr>
            <p:cNvSpPr txBox="1"/>
            <p:nvPr/>
          </p:nvSpPr>
          <p:spPr>
            <a:xfrm>
              <a:off x="5811584" y="3929535"/>
              <a:ext cx="22178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Direct sampling from exposure data</a:t>
              </a:r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927B0A51-F558-C645-B47B-0E4267257916}"/>
              </a:ext>
            </a:extLst>
          </p:cNvPr>
          <p:cNvSpPr/>
          <p:nvPr/>
        </p:nvSpPr>
        <p:spPr>
          <a:xfrm>
            <a:off x="7387479" y="1207350"/>
            <a:ext cx="43962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i="1" dirty="0">
                <a:solidFill>
                  <a:srgbClr val="C00000"/>
                </a:solidFill>
                <a:cs typeface="Times New Roman" panose="02020603050405020304" pitchFamily="18" charset="0"/>
              </a:rPr>
              <a:t>Challenge 1</a:t>
            </a:r>
          </a:p>
          <a:p>
            <a:r>
              <a:rPr lang="en-US" altLang="zh-CN" sz="2800" dirty="0">
                <a:cs typeface="Times New Roman" panose="02020603050405020304" pitchFamily="18" charset="0"/>
              </a:rPr>
              <a:t>Incompleteness of negative preference in exposure data</a:t>
            </a:r>
            <a:endParaRPr lang="zh-CN" altLang="en-US" sz="28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C8E3BB4-D725-BD44-83C5-36B7D53B98CD}"/>
              </a:ext>
            </a:extLst>
          </p:cNvPr>
          <p:cNvSpPr/>
          <p:nvPr/>
        </p:nvSpPr>
        <p:spPr>
          <a:xfrm>
            <a:off x="8319962" y="4010512"/>
            <a:ext cx="2236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>
                <a:solidFill>
                  <a:srgbClr val="C00000"/>
                </a:solidFill>
              </a:rPr>
              <a:t>Selection bias</a:t>
            </a:r>
            <a:endParaRPr lang="zh-CN" altLang="en-US" sz="2800" b="1" i="1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E6F459F-50ED-644E-8568-3270A0B00690}"/>
              </a:ext>
            </a:extLst>
          </p:cNvPr>
          <p:cNvSpPr/>
          <p:nvPr/>
        </p:nvSpPr>
        <p:spPr>
          <a:xfrm>
            <a:off x="266595" y="961532"/>
            <a:ext cx="60722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3200" dirty="0"/>
              <a:t>Exposure-matching sampler (</a:t>
            </a:r>
            <a:r>
              <a:rPr lang="en-US" altLang="zh-CN" sz="3200" b="1" dirty="0"/>
              <a:t>ES</a:t>
            </a:r>
            <a:r>
              <a:rPr lang="en-US" altLang="zh-CN" sz="32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34185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68B9103-C4CC-2B45-92D5-3DF97106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2512C1-948B-744F-9A22-C098914B6DA8}"/>
              </a:ext>
            </a:extLst>
          </p:cNvPr>
          <p:cNvSpPr txBox="1"/>
          <p:nvPr/>
        </p:nvSpPr>
        <p:spPr>
          <a:xfrm>
            <a:off x="720000" y="409904"/>
            <a:ext cx="75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Reinforced Negative Sampler (</a:t>
            </a:r>
            <a:r>
              <a:rPr kumimoji="1"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RNS</a:t>
            </a:r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kumimoji="1" lang="zh-CN" alt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D62276-CD67-0E4C-A4E3-78F0DDAB1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81" y="2097935"/>
            <a:ext cx="4070693" cy="14555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A435216-8A30-8344-A282-D6639A408AD2}"/>
              </a:ext>
            </a:extLst>
          </p:cNvPr>
          <p:cNvGrpSpPr/>
          <p:nvPr/>
        </p:nvGrpSpPr>
        <p:grpSpPr>
          <a:xfrm>
            <a:off x="5787055" y="2126937"/>
            <a:ext cx="3651413" cy="1500238"/>
            <a:chOff x="5325762" y="2219358"/>
            <a:chExt cx="3651413" cy="1500238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A9D053B-99FF-1946-A351-1F7321B324E5}"/>
                </a:ext>
              </a:extLst>
            </p:cNvPr>
            <p:cNvGrpSpPr/>
            <p:nvPr/>
          </p:nvGrpSpPr>
          <p:grpSpPr>
            <a:xfrm>
              <a:off x="5325762" y="2219358"/>
              <a:ext cx="3651413" cy="905760"/>
              <a:chOff x="5325762" y="3904735"/>
              <a:chExt cx="3651413" cy="905760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907EED43-75AE-F740-8FC8-31D8CF66F9C2}"/>
                  </a:ext>
                </a:extLst>
              </p:cNvPr>
              <p:cNvSpPr/>
              <p:nvPr/>
            </p:nvSpPr>
            <p:spPr>
              <a:xfrm>
                <a:off x="5325762" y="3904735"/>
                <a:ext cx="2286198" cy="905760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4CC964C3-1805-7140-9972-85061D6D8FC8}"/>
                  </a:ext>
                </a:extLst>
              </p:cNvPr>
              <p:cNvSpPr/>
              <p:nvPr/>
            </p:nvSpPr>
            <p:spPr>
              <a:xfrm>
                <a:off x="6571569" y="3904735"/>
                <a:ext cx="2405606" cy="905760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>
                  <a:solidFill>
                    <a:srgbClr val="C000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5C5F75C9-DC5B-3D4B-9C39-66D8735BFB99}"/>
                      </a:ext>
                    </a:extLst>
                  </p:cNvPr>
                  <p:cNvSpPr/>
                  <p:nvPr/>
                </p:nvSpPr>
                <p:spPr>
                  <a:xfrm>
                    <a:off x="7180947" y="3989641"/>
                    <a:ext cx="1778893" cy="70788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2000" dirty="0">
                        <a:sym typeface="Wingdings" pitchFamily="2" charset="2"/>
                      </a:rPr>
                      <a:t>generated negatives for </a:t>
                    </a:r>
                    <a14:m>
                      <m:oMath xmlns:m="http://schemas.openxmlformats.org/officeDocument/2006/math"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𝑢</m:t>
                        </m:r>
                      </m:oMath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5C5F75C9-DC5B-3D4B-9C39-66D8735BFB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80947" y="3989641"/>
                    <a:ext cx="1778893" cy="7078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418" t="-3509" b="-140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38662087-FF85-864F-835B-4EE608631124}"/>
                      </a:ext>
                    </a:extLst>
                  </p:cNvPr>
                  <p:cNvSpPr/>
                  <p:nvPr/>
                </p:nvSpPr>
                <p:spPr>
                  <a:xfrm>
                    <a:off x="5466686" y="4025941"/>
                    <a:ext cx="1598623" cy="70788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𝑢</m:t>
                        </m:r>
                      </m:oMath>
                    </a14:m>
                    <a:r>
                      <a:rPr lang="en-US" altLang="zh-CN" sz="2000" dirty="0">
                        <a:sym typeface="Wingdings" pitchFamily="2" charset="2"/>
                      </a:rPr>
                      <a:t>’s exposed items</a:t>
                    </a:r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38662087-FF85-864F-835B-4EE60863112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66686" y="4025941"/>
                    <a:ext cx="1598623" cy="7078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3509" r="-787" b="-1228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B43F01FE-4868-3144-ABF6-E269A19C94E0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H="1" flipV="1">
              <a:off x="7065310" y="2766371"/>
              <a:ext cx="17441" cy="4915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CA92EEA-9F69-C349-95B2-47D3A14422F8}"/>
                </a:ext>
              </a:extLst>
            </p:cNvPr>
            <p:cNvSpPr/>
            <p:nvPr/>
          </p:nvSpPr>
          <p:spPr>
            <a:xfrm>
              <a:off x="5627929" y="3257931"/>
              <a:ext cx="29096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i="1" dirty="0">
                  <a:sym typeface="Wingdings" pitchFamily="2" charset="2"/>
                </a:rPr>
                <a:t>Maximize</a:t>
              </a:r>
              <a:r>
                <a:rPr lang="en-US" altLang="zh-CN" sz="2400" dirty="0">
                  <a:sym typeface="Wingdings" pitchFamily="2" charset="2"/>
                </a:rPr>
                <a:t> the </a:t>
              </a:r>
              <a:r>
                <a:rPr lang="en-US" altLang="zh-CN" sz="2400" b="1" dirty="0">
                  <a:sym typeface="Wingdings" pitchFamily="2" charset="2"/>
                </a:rPr>
                <a:t>overlap</a:t>
              </a:r>
              <a:endParaRPr lang="zh-CN" altLang="en-US" sz="2400" b="1" dirty="0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A8824E91-3C37-CE49-9041-FD059C5ED4B7}"/>
              </a:ext>
            </a:extLst>
          </p:cNvPr>
          <p:cNvSpPr txBox="1"/>
          <p:nvPr/>
        </p:nvSpPr>
        <p:spPr>
          <a:xfrm>
            <a:off x="890481" y="3791651"/>
            <a:ext cx="5928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kumimoji="1" lang="en-US" altLang="zh-CN" sz="2400" i="1" dirty="0">
                <a:solidFill>
                  <a:srgbClr val="C00000"/>
                </a:solidFill>
              </a:rPr>
              <a:t>shortcomings</a:t>
            </a:r>
            <a:r>
              <a:rPr kumimoji="1" lang="en-US" altLang="zh-CN" sz="2400" dirty="0">
                <a:solidFill>
                  <a:srgbClr val="C00000"/>
                </a:solidFill>
              </a:rPr>
              <a:t>: </a:t>
            </a:r>
          </a:p>
          <a:p>
            <a:pPr marL="342900" indent="-342900">
              <a:buFontTx/>
              <a:buChar char="-"/>
            </a:pPr>
            <a:r>
              <a:rPr kumimoji="1" lang="en-US" altLang="zh-CN" sz="2400" dirty="0"/>
              <a:t>a simple scalar reward for the whole batch</a:t>
            </a:r>
          </a:p>
          <a:p>
            <a:pPr marL="342900" indent="-342900">
              <a:buFontTx/>
              <a:buChar char="-"/>
            </a:pPr>
            <a:r>
              <a:rPr kumimoji="1" lang="en-US" altLang="zh-CN" sz="2400" dirty="0"/>
              <a:t>non-informative, selection bias</a:t>
            </a:r>
            <a:endParaRPr kumimoji="1" lang="zh-CN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02DE559-4862-944B-B401-875CF37EBADD}"/>
              </a:ext>
            </a:extLst>
          </p:cNvPr>
          <p:cNvSpPr/>
          <p:nvPr/>
        </p:nvSpPr>
        <p:spPr>
          <a:xfrm>
            <a:off x="266595" y="961532"/>
            <a:ext cx="60722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3200" dirty="0"/>
              <a:t>Exposure-matching sampler (</a:t>
            </a:r>
            <a:r>
              <a:rPr lang="en-US" altLang="zh-CN" sz="3200" b="1" dirty="0"/>
              <a:t>ES</a:t>
            </a:r>
            <a:r>
              <a:rPr lang="en-US" altLang="zh-CN" sz="3200" dirty="0"/>
              <a:t>) 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2C670D-27CB-9B41-BB2D-08F4409E1439}"/>
              </a:ext>
            </a:extLst>
          </p:cNvPr>
          <p:cNvSpPr txBox="1"/>
          <p:nvPr/>
        </p:nvSpPr>
        <p:spPr>
          <a:xfrm>
            <a:off x="890481" y="1463754"/>
            <a:ext cx="7897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Generate </a:t>
            </a:r>
            <a:r>
              <a:rPr kumimoji="1" lang="en-US" altLang="zh-CN" sz="2400" i="1" dirty="0"/>
              <a:t>real negatives</a:t>
            </a:r>
            <a:r>
              <a:rPr kumimoji="1" lang="en-US" altLang="zh-CN" sz="2400" dirty="0"/>
              <a:t> according to exposure data 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5979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4E7905DE-FFE7-014D-B2E3-7EEBB1B03CA0}"/>
              </a:ext>
            </a:extLst>
          </p:cNvPr>
          <p:cNvSpPr txBox="1"/>
          <p:nvPr/>
        </p:nvSpPr>
        <p:spPr>
          <a:xfrm>
            <a:off x="720000" y="409904"/>
            <a:ext cx="75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Reinforced Negative Sampler (</a:t>
            </a:r>
            <a:r>
              <a:rPr kumimoji="1" lang="en-US" altLang="zh-CN" sz="4000" b="1" dirty="0">
                <a:solidFill>
                  <a:schemeClr val="accent2">
                    <a:lumMod val="75000"/>
                  </a:schemeClr>
                </a:solidFill>
              </a:rPr>
              <a:t>RNS</a:t>
            </a:r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kumimoji="1" lang="zh-CN" alt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727646AD-1542-7B44-8F2B-02C2178245AA}"/>
              </a:ext>
            </a:extLst>
          </p:cNvPr>
          <p:cNvGrpSpPr/>
          <p:nvPr/>
        </p:nvGrpSpPr>
        <p:grpSpPr>
          <a:xfrm>
            <a:off x="9879623" y="2720675"/>
            <a:ext cx="2168860" cy="1885253"/>
            <a:chOff x="9248973" y="4491330"/>
            <a:chExt cx="2168860" cy="1885253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8A3CA7A0-4FA3-B641-9222-570170365958}"/>
                </a:ext>
              </a:extLst>
            </p:cNvPr>
            <p:cNvSpPr/>
            <p:nvPr/>
          </p:nvSpPr>
          <p:spPr>
            <a:xfrm>
              <a:off x="9831039" y="4774772"/>
              <a:ext cx="121598" cy="12159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32532FE6-558A-724D-AD1E-00A661F824A9}"/>
                </a:ext>
              </a:extLst>
            </p:cNvPr>
            <p:cNvSpPr/>
            <p:nvPr/>
          </p:nvSpPr>
          <p:spPr>
            <a:xfrm>
              <a:off x="10059639" y="5003372"/>
              <a:ext cx="121598" cy="12159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02EF2191-E641-E34D-A1B4-8056129A8EC5}"/>
                </a:ext>
              </a:extLst>
            </p:cNvPr>
            <p:cNvSpPr/>
            <p:nvPr/>
          </p:nvSpPr>
          <p:spPr>
            <a:xfrm>
              <a:off x="10135839" y="5355088"/>
              <a:ext cx="121598" cy="12159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960BAF9E-013E-6448-BD5D-E297123EB9A6}"/>
                </a:ext>
              </a:extLst>
            </p:cNvPr>
            <p:cNvSpPr/>
            <p:nvPr/>
          </p:nvSpPr>
          <p:spPr>
            <a:xfrm>
              <a:off x="10059639" y="4774772"/>
              <a:ext cx="121598" cy="12159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8CC90050-3669-2847-8211-A176AAD3F38E}"/>
                </a:ext>
              </a:extLst>
            </p:cNvPr>
            <p:cNvSpPr/>
            <p:nvPr/>
          </p:nvSpPr>
          <p:spPr>
            <a:xfrm>
              <a:off x="10395241" y="5003372"/>
              <a:ext cx="121598" cy="12159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8F001B22-80E4-884B-9A50-BFC453A5C770}"/>
                </a:ext>
              </a:extLst>
            </p:cNvPr>
            <p:cNvSpPr/>
            <p:nvPr/>
          </p:nvSpPr>
          <p:spPr>
            <a:xfrm>
              <a:off x="10623841" y="4774772"/>
              <a:ext cx="121598" cy="12159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850D2384-369F-0C46-B88A-6CF7C76D0719}"/>
                </a:ext>
              </a:extLst>
            </p:cNvPr>
            <p:cNvSpPr/>
            <p:nvPr/>
          </p:nvSpPr>
          <p:spPr>
            <a:xfrm>
              <a:off x="10440639" y="5231972"/>
              <a:ext cx="121598" cy="12159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云形 61">
              <a:extLst>
                <a:ext uri="{FF2B5EF4-FFF2-40B4-BE49-F238E27FC236}">
                  <a16:creationId xmlns:a16="http://schemas.microsoft.com/office/drawing/2014/main" id="{2EDC9AD7-8961-BB4A-976D-F0FF605E2797}"/>
                </a:ext>
              </a:extLst>
            </p:cNvPr>
            <p:cNvSpPr/>
            <p:nvPr/>
          </p:nvSpPr>
          <p:spPr>
            <a:xfrm>
              <a:off x="9248973" y="4491330"/>
              <a:ext cx="2045001" cy="1351152"/>
            </a:xfrm>
            <a:prstGeom prst="cloud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46C6BAA8-5DBD-5448-819E-AF4258D8B6F7}"/>
                </a:ext>
              </a:extLst>
            </p:cNvPr>
            <p:cNvSpPr txBox="1"/>
            <p:nvPr/>
          </p:nvSpPr>
          <p:spPr>
            <a:xfrm>
              <a:off x="10151809" y="5791808"/>
              <a:ext cx="1266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Unobserved</a:t>
              </a:r>
            </a:p>
            <a:p>
              <a:r>
                <a:rPr kumimoji="1" lang="en-US" altLang="zh-CN" sz="16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instances</a:t>
              </a:r>
              <a:endParaRPr kumimoji="1" lang="zh-CN" altLang="en-US" sz="1600" dirty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</p:grpSp>
      <p:sp>
        <p:nvSpPr>
          <p:cNvPr id="86" name="矩形 85">
            <a:extLst>
              <a:ext uri="{FF2B5EF4-FFF2-40B4-BE49-F238E27FC236}">
                <a16:creationId xmlns:a16="http://schemas.microsoft.com/office/drawing/2014/main" id="{EDB5C38D-EEE4-1840-8066-A0135F6F0306}"/>
              </a:ext>
            </a:extLst>
          </p:cNvPr>
          <p:cNvSpPr/>
          <p:nvPr/>
        </p:nvSpPr>
        <p:spPr>
          <a:xfrm>
            <a:off x="720000" y="4990223"/>
            <a:ext cx="46320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2400" i="1" dirty="0">
                <a:cs typeface="Arial" panose="020B0604020202020204" pitchFamily="34" charset="0"/>
              </a:rPr>
              <a:t>Generate </a:t>
            </a:r>
            <a:r>
              <a:rPr lang="en-US" altLang="zh-CN" sz="2400" i="1" dirty="0">
                <a:solidFill>
                  <a:srgbClr val="C00000"/>
                </a:solidFill>
                <a:cs typeface="Arial" panose="020B0604020202020204" pitchFamily="34" charset="0"/>
              </a:rPr>
              <a:t>exposure-like</a:t>
            </a:r>
            <a:r>
              <a:rPr lang="en-US" altLang="zh-CN" sz="2400" i="1" dirty="0">
                <a:cs typeface="Arial" panose="020B0604020202020204" pitchFamily="34" charset="0"/>
              </a:rPr>
              <a:t> </a:t>
            </a:r>
            <a:r>
              <a:rPr lang="en-US" altLang="zh-CN" sz="2400" dirty="0">
                <a:cs typeface="Arial" panose="020B0604020202020204" pitchFamily="34" charset="0"/>
              </a:rPr>
              <a:t>negatives from unobserved data</a:t>
            </a:r>
          </a:p>
          <a:p>
            <a:pPr>
              <a:buClr>
                <a:schemeClr val="accent1"/>
              </a:buClr>
            </a:pPr>
            <a:r>
              <a:rPr lang="en-US" altLang="zh-CN" sz="2400" dirty="0">
                <a:cs typeface="Arial" panose="020B0604020202020204" pitchFamily="34" charset="0"/>
              </a:rPr>
              <a:t>	alleviate</a:t>
            </a:r>
            <a:r>
              <a:rPr lang="zh-CN" altLang="en-US" sz="2400" dirty="0">
                <a:cs typeface="Arial" panose="020B0604020202020204" pitchFamily="34" charset="0"/>
              </a:rPr>
              <a:t> </a:t>
            </a:r>
            <a:r>
              <a:rPr lang="en-US" altLang="zh-CN" sz="2400" dirty="0">
                <a:cs typeface="Arial" panose="020B0604020202020204" pitchFamily="34" charset="0"/>
              </a:rPr>
              <a:t>the </a:t>
            </a:r>
            <a:r>
              <a:rPr lang="en-US" altLang="zh-CN" sz="2400" i="1" dirty="0">
                <a:cs typeface="Arial" panose="020B0604020202020204" pitchFamily="34" charset="0"/>
              </a:rPr>
              <a:t>selection bias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CE39FDEB-0440-4146-8DA3-2C6168EF3CCC}"/>
              </a:ext>
            </a:extLst>
          </p:cNvPr>
          <p:cNvSpPr/>
          <p:nvPr/>
        </p:nvSpPr>
        <p:spPr>
          <a:xfrm>
            <a:off x="720000" y="1466506"/>
            <a:ext cx="80965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2400" i="1" dirty="0">
                <a:cs typeface="Arial" panose="020B0604020202020204" pitchFamily="34" charset="0"/>
              </a:rPr>
              <a:t>Feature-matching </a:t>
            </a:r>
            <a:r>
              <a:rPr lang="en-US" altLang="zh-CN" sz="2400" dirty="0">
                <a:cs typeface="Arial" panose="020B0604020202020204" pitchFamily="34" charset="0"/>
              </a:rPr>
              <a:t>scheme</a:t>
            </a:r>
          </a:p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Arial" panose="020B0604020202020204" pitchFamily="34" charset="0"/>
              </a:rPr>
              <a:t>Improve reward informativeness</a:t>
            </a:r>
          </a:p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Arial" panose="020B0604020202020204" pitchFamily="34" charset="0"/>
              </a:rPr>
              <a:t>Discrete Item ID </a:t>
            </a:r>
            <a:r>
              <a:rPr lang="en-US" altLang="zh-CN" sz="2000" dirty="0">
                <a:cs typeface="Arial" panose="020B0604020202020204" pitchFamily="34" charset="0"/>
                <a:sym typeface="Wingdings" pitchFamily="2" charset="2"/>
              </a:rPr>
              <a:t> Distribution of latent features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2400" i="1" dirty="0">
                <a:cs typeface="Arial" panose="020B0604020202020204" pitchFamily="34" charset="0"/>
              </a:rPr>
              <a:t>MMD </a:t>
            </a:r>
            <a:r>
              <a:rPr lang="en-US" altLang="zh-CN" sz="2400" dirty="0">
                <a:cs typeface="Arial" panose="020B0604020202020204" pitchFamily="34" charset="0"/>
              </a:rPr>
              <a:t>(Maximum Mean Discrepancy) based reward</a:t>
            </a:r>
          </a:p>
          <a:p>
            <a:pPr lvl="1">
              <a:buClr>
                <a:schemeClr val="accent1"/>
              </a:buClr>
            </a:pPr>
            <a:r>
              <a:rPr lang="en-US" altLang="zh-CN" sz="2000" i="1" dirty="0">
                <a:cs typeface="Arial" panose="020B0604020202020204" pitchFamily="34" charset="0"/>
              </a:rPr>
              <a:t>dist. </a:t>
            </a:r>
            <a:r>
              <a:rPr lang="en-US" altLang="zh-CN" sz="2000" dirty="0">
                <a:cs typeface="Arial" panose="020B0604020202020204" pitchFamily="34" charset="0"/>
              </a:rPr>
              <a:t>between</a:t>
            </a:r>
            <a:r>
              <a:rPr lang="en-US" altLang="zh-CN" sz="2000" i="1" dirty="0">
                <a:cs typeface="Arial" panose="020B0604020202020204" pitchFamily="34" charset="0"/>
              </a:rPr>
              <a:t> </a:t>
            </a:r>
            <a:r>
              <a:rPr lang="en-US" altLang="zh-CN" sz="2000" dirty="0">
                <a:cs typeface="Arial" panose="020B0604020202020204" pitchFamily="34" charset="0"/>
              </a:rPr>
              <a:t>{</a:t>
            </a:r>
            <a:r>
              <a:rPr lang="en-US" altLang="zh-CN" sz="2000" i="1" dirty="0">
                <a:cs typeface="Arial" panose="020B0604020202020204" pitchFamily="34" charset="0"/>
              </a:rPr>
              <a:t>generated neg.</a:t>
            </a:r>
            <a:r>
              <a:rPr lang="en-US" altLang="zh-CN" sz="2000" dirty="0">
                <a:cs typeface="Arial" panose="020B0604020202020204" pitchFamily="34" charset="0"/>
              </a:rPr>
              <a:t>} </a:t>
            </a:r>
            <a:r>
              <a:rPr lang="en-US" altLang="zh-CN" sz="2000" i="1" dirty="0">
                <a:cs typeface="Arial" panose="020B0604020202020204" pitchFamily="34" charset="0"/>
              </a:rPr>
              <a:t>and </a:t>
            </a:r>
            <a:r>
              <a:rPr lang="en-US" altLang="zh-CN" sz="2000" dirty="0">
                <a:cs typeface="Arial" panose="020B0604020202020204" pitchFamily="34" charset="0"/>
              </a:rPr>
              <a:t>{</a:t>
            </a:r>
            <a:r>
              <a:rPr lang="en-US" altLang="zh-CN" sz="2000" i="1" dirty="0">
                <a:cs typeface="Arial" panose="020B0604020202020204" pitchFamily="34" charset="0"/>
              </a:rPr>
              <a:t>exposed neg.</a:t>
            </a:r>
            <a:r>
              <a:rPr lang="en-US" altLang="zh-CN" sz="2000" dirty="0">
                <a:cs typeface="Arial" panose="020B0604020202020204" pitchFamily="34" charset="0"/>
              </a:rPr>
              <a:t>}</a:t>
            </a:r>
            <a:endParaRPr lang="zh-CN" altLang="en-US" sz="2000" dirty="0">
              <a:cs typeface="Arial" panose="020B0604020202020204" pitchFamily="34" charset="0"/>
            </a:endParaRPr>
          </a:p>
          <a:p>
            <a:r>
              <a:rPr lang="en-US" altLang="zh-CN" dirty="0">
                <a:cs typeface="Arial" panose="020B0604020202020204" pitchFamily="34" charset="0"/>
                <a:sym typeface="Wingdings" pitchFamily="2" charset="2"/>
              </a:rPr>
              <a:t>  </a:t>
            </a:r>
            <a:endParaRPr lang="zh-CN" altLang="en-US" sz="1600" dirty="0"/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256E99A7-C783-DE48-9928-35FB768AC229}"/>
              </a:ext>
            </a:extLst>
          </p:cNvPr>
          <p:cNvGrpSpPr/>
          <p:nvPr/>
        </p:nvGrpSpPr>
        <p:grpSpPr>
          <a:xfrm>
            <a:off x="1090190" y="3269380"/>
            <a:ext cx="7548988" cy="1570823"/>
            <a:chOff x="1106590" y="2804017"/>
            <a:chExt cx="7548988" cy="1570823"/>
          </a:xfrm>
        </p:grpSpPr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FC48CEF3-7D5C-F94D-9393-8BD9E1198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8026" y="2804017"/>
              <a:ext cx="6478726" cy="86000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DBC4A464-2612-8D46-8737-975A8FE19CB5}"/>
                </a:ext>
              </a:extLst>
            </p:cNvPr>
            <p:cNvGrpSpPr/>
            <p:nvPr/>
          </p:nvGrpSpPr>
          <p:grpSpPr>
            <a:xfrm>
              <a:off x="1106590" y="3684779"/>
              <a:ext cx="7548988" cy="690061"/>
              <a:chOff x="1153084" y="3808764"/>
              <a:chExt cx="7548988" cy="6900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矩形 93">
                    <a:extLst>
                      <a:ext uri="{FF2B5EF4-FFF2-40B4-BE49-F238E27FC236}">
                        <a16:creationId xmlns:a16="http://schemas.microsoft.com/office/drawing/2014/main" id="{FA2C4178-94E1-4D4A-B1A2-5D70A8957BE2}"/>
                      </a:ext>
                    </a:extLst>
                  </p:cNvPr>
                  <p:cNvSpPr/>
                  <p:nvPr/>
                </p:nvSpPr>
                <p:spPr>
                  <a:xfrm>
                    <a:off x="1153084" y="3808764"/>
                    <a:ext cx="6703688" cy="69006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𝑢𝑗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𝒢</m:t>
                            </m:r>
                          </m:sup>
                        </m:sSubSup>
                      </m:oMath>
                    </a14:m>
                    <a:r>
                      <a:rPr lang="en-US" altLang="zh-CN" sz="1600" dirty="0">
                        <a:cs typeface="Arial" panose="020B0604020202020204" pitchFamily="34" charset="0"/>
                      </a:rPr>
                      <a:t>/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𝒢</m:t>
                            </m:r>
                          </m:sup>
                        </m:sSub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a14:m>
                    <a:r>
                      <a:rPr lang="en-US" altLang="zh-CN" sz="1600" dirty="0">
                        <a:cs typeface="Arial" panose="020B0604020202020204" pitchFamily="34" charset="0"/>
                      </a:rPr>
                      <a:t>: Feature vector of generated negatives </a:t>
                    </a:r>
                    <a14:m>
                      <m:oMath xmlns:m="http://schemas.openxmlformats.org/officeDocument/2006/math"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)/(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′)</m:t>
                        </m:r>
                      </m:oMath>
                    </a14:m>
                    <a:r>
                      <a:rPr lang="en-US" altLang="zh-CN" sz="1600" dirty="0"/>
                      <a:t> </a:t>
                    </a:r>
                  </a:p>
                  <a:p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𝑣𝑘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ℰ</m:t>
                            </m:r>
                          </m:sup>
                        </m:sSubSup>
                      </m:oMath>
                    </a14:m>
                    <a:r>
                      <a:rPr lang="en-US" altLang="zh-CN" sz="1600" dirty="0">
                        <a:cs typeface="Arial" panose="020B0604020202020204" pitchFamily="34" charset="0"/>
                      </a:rPr>
                      <a:t>: Feature vector of exposed negatives </a:t>
                    </a:r>
                    <a14:m>
                      <m:oMath xmlns:m="http://schemas.openxmlformats.org/officeDocument/2006/math"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oMath>
                    </a14:m>
                    <a:endParaRPr lang="en-US" altLang="zh-CN" sz="1600" dirty="0"/>
                  </a:p>
                </p:txBody>
              </p:sp>
            </mc:Choice>
            <mc:Fallback xmlns="">
              <p:sp>
                <p:nvSpPr>
                  <p:cNvPr id="94" name="矩形 93">
                    <a:extLst>
                      <a:ext uri="{FF2B5EF4-FFF2-40B4-BE49-F238E27FC236}">
                        <a16:creationId xmlns:a16="http://schemas.microsoft.com/office/drawing/2014/main" id="{FA2C4178-94E1-4D4A-B1A2-5D70A8957BE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3084" y="3808764"/>
                    <a:ext cx="6703688" cy="69006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96" name="图片 95">
                <a:extLst>
                  <a:ext uri="{FF2B5EF4-FFF2-40B4-BE49-F238E27FC236}">
                    <a16:creationId xmlns:a16="http://schemas.microsoft.com/office/drawing/2014/main" id="{5B4C967C-9F56-BD4E-963A-77A9C62CE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4838" y="4200975"/>
                <a:ext cx="3047234" cy="297850"/>
              </a:xfrm>
              <a:prstGeom prst="rect">
                <a:avLst/>
              </a:prstGeom>
            </p:spPr>
          </p:pic>
        </p:grp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B9955129-39E9-7E41-B949-DC167A983743}"/>
              </a:ext>
            </a:extLst>
          </p:cNvPr>
          <p:cNvGrpSpPr/>
          <p:nvPr/>
        </p:nvGrpSpPr>
        <p:grpSpPr>
          <a:xfrm>
            <a:off x="8491780" y="2482418"/>
            <a:ext cx="1360309" cy="1833592"/>
            <a:chOff x="7861130" y="4253073"/>
            <a:chExt cx="1360309" cy="1833592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00B455F3-469D-2046-9EB7-0DFFE44FCD6F}"/>
                </a:ext>
              </a:extLst>
            </p:cNvPr>
            <p:cNvGrpSpPr/>
            <p:nvPr/>
          </p:nvGrpSpPr>
          <p:grpSpPr>
            <a:xfrm>
              <a:off x="7983723" y="4666299"/>
              <a:ext cx="1237716" cy="941517"/>
              <a:chOff x="6380674" y="31078989"/>
              <a:chExt cx="1237716" cy="941517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A5DE8159-52E5-AF4D-AF26-795FCBF54110}"/>
                  </a:ext>
                </a:extLst>
              </p:cNvPr>
              <p:cNvSpPr/>
              <p:nvPr/>
            </p:nvSpPr>
            <p:spPr>
              <a:xfrm>
                <a:off x="6656387" y="31258669"/>
                <a:ext cx="121598" cy="12159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37AB5D47-EAFF-D14E-8835-F3202080207E}"/>
                  </a:ext>
                </a:extLst>
              </p:cNvPr>
              <p:cNvSpPr/>
              <p:nvPr/>
            </p:nvSpPr>
            <p:spPr>
              <a:xfrm>
                <a:off x="6776897" y="31439256"/>
                <a:ext cx="121598" cy="12159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9CAC2B8D-EB3A-1A45-9374-8797377BC5C2}"/>
                  </a:ext>
                </a:extLst>
              </p:cNvPr>
              <p:cNvSpPr/>
              <p:nvPr/>
            </p:nvSpPr>
            <p:spPr>
              <a:xfrm>
                <a:off x="6613292" y="31545192"/>
                <a:ext cx="121598" cy="12159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81AA43E3-B21B-FF4B-A4F6-2249FB1F025C}"/>
                  </a:ext>
                </a:extLst>
              </p:cNvPr>
              <p:cNvSpPr/>
              <p:nvPr/>
            </p:nvSpPr>
            <p:spPr>
              <a:xfrm>
                <a:off x="6879704" y="31620224"/>
                <a:ext cx="121598" cy="12159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605B58DB-1F54-DB40-89DF-36B4157852DB}"/>
                  </a:ext>
                </a:extLst>
              </p:cNvPr>
              <p:cNvSpPr/>
              <p:nvPr/>
            </p:nvSpPr>
            <p:spPr>
              <a:xfrm>
                <a:off x="6954094" y="31310578"/>
                <a:ext cx="121598" cy="12159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5ED40B28-C700-964D-A88E-5D793230F6D0}"/>
                  </a:ext>
                </a:extLst>
              </p:cNvPr>
              <p:cNvSpPr/>
              <p:nvPr/>
            </p:nvSpPr>
            <p:spPr>
              <a:xfrm>
                <a:off x="7091855" y="31447127"/>
                <a:ext cx="121598" cy="12159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84" name="直线箭头连接符 83">
                <a:extLst>
                  <a:ext uri="{FF2B5EF4-FFF2-40B4-BE49-F238E27FC236}">
                    <a16:creationId xmlns:a16="http://schemas.microsoft.com/office/drawing/2014/main" id="{F155E6DF-FB5A-4C48-AF21-CB56E1765BF1}"/>
                  </a:ext>
                </a:extLst>
              </p:cNvPr>
              <p:cNvCxnSpPr>
                <a:cxnSpLocks/>
                <a:stCxn id="75" idx="0"/>
                <a:endCxn id="79" idx="4"/>
              </p:cNvCxnSpPr>
              <p:nvPr/>
            </p:nvCxnSpPr>
            <p:spPr>
              <a:xfrm flipV="1">
                <a:off x="6601800" y="31560854"/>
                <a:ext cx="235896" cy="459652"/>
              </a:xfrm>
              <a:prstGeom prst="straightConnector1">
                <a:avLst/>
              </a:prstGeom>
              <a:ln>
                <a:solidFill>
                  <a:srgbClr val="3C78B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云形 84">
                <a:extLst>
                  <a:ext uri="{FF2B5EF4-FFF2-40B4-BE49-F238E27FC236}">
                    <a16:creationId xmlns:a16="http://schemas.microsoft.com/office/drawing/2014/main" id="{182B13A0-3C95-9D48-8E7C-F3FE619CBA35}"/>
                  </a:ext>
                </a:extLst>
              </p:cNvPr>
              <p:cNvSpPr/>
              <p:nvPr/>
            </p:nvSpPr>
            <p:spPr>
              <a:xfrm>
                <a:off x="6380674" y="31078989"/>
                <a:ext cx="1237716" cy="865480"/>
              </a:xfrm>
              <a:prstGeom prst="cloud">
                <a:avLst/>
              </a:prstGeom>
              <a:noFill/>
              <a:ln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x</a:t>
                </a:r>
                <a:endParaRPr kumimoji="1" lang="zh-CN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3845200E-8DB5-0D4B-AC73-BF5053F4226C}"/>
                    </a:ext>
                  </a:extLst>
                </p:cNvPr>
                <p:cNvSpPr/>
                <p:nvPr/>
              </p:nvSpPr>
              <p:spPr>
                <a:xfrm>
                  <a:off x="7921438" y="5607816"/>
                  <a:ext cx="566822" cy="4788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𝑢𝑗</m:t>
                            </m:r>
                          </m:sub>
                          <m:sup>
                            <m:r>
                              <a:rPr lang="en-US" altLang="zh-CN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ℰ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3845200E-8DB5-0D4B-AC73-BF5053F422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1438" y="5607816"/>
                  <a:ext cx="566822" cy="478849"/>
                </a:xfrm>
                <a:prstGeom prst="rect">
                  <a:avLst/>
                </a:prstGeom>
                <a:blipFill>
                  <a:blip r:embed="rId6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B1C2DF62-EA94-584A-9F10-652C1B6FD81E}"/>
                </a:ext>
              </a:extLst>
            </p:cNvPr>
            <p:cNvSpPr/>
            <p:nvPr/>
          </p:nvSpPr>
          <p:spPr>
            <a:xfrm>
              <a:off x="7861130" y="4253073"/>
              <a:ext cx="97975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Wingdings" pitchFamily="2" charset="2"/>
                </a:rPr>
                <a:t>Exposed </a:t>
              </a:r>
            </a:p>
            <a:p>
              <a:r>
                <a:rPr kumimoji="1" lang="en-US" altLang="zh-CN" sz="1400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Wingdings" pitchFamily="2" charset="2"/>
                </a:rPr>
                <a:t>instances</a:t>
              </a:r>
              <a:endParaRPr lang="zh-CN" altLang="en-US" sz="14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5B1CDAD4-803D-484A-B51D-E72811211A14}"/>
              </a:ext>
            </a:extLst>
          </p:cNvPr>
          <p:cNvGrpSpPr/>
          <p:nvPr/>
        </p:nvGrpSpPr>
        <p:grpSpPr>
          <a:xfrm>
            <a:off x="9160783" y="2340181"/>
            <a:ext cx="1509784" cy="2297545"/>
            <a:chOff x="8530133" y="4110836"/>
            <a:chExt cx="1509784" cy="2297545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F773F80B-C2DC-0B4E-B4E4-0305ECF25474}"/>
                </a:ext>
              </a:extLst>
            </p:cNvPr>
            <p:cNvSpPr/>
            <p:nvPr/>
          </p:nvSpPr>
          <p:spPr>
            <a:xfrm>
              <a:off x="9526239" y="4927172"/>
              <a:ext cx="121598" cy="12159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56DAA9DD-1F86-CD48-A608-E6C768B898F4}"/>
                </a:ext>
              </a:extLst>
            </p:cNvPr>
            <p:cNvSpPr/>
            <p:nvPr/>
          </p:nvSpPr>
          <p:spPr>
            <a:xfrm>
              <a:off x="9328441" y="4957974"/>
              <a:ext cx="121598" cy="12159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8B7286D5-EE86-5947-85D8-550D7C463AE6}"/>
                </a:ext>
              </a:extLst>
            </p:cNvPr>
            <p:cNvSpPr/>
            <p:nvPr/>
          </p:nvSpPr>
          <p:spPr>
            <a:xfrm>
              <a:off x="9373839" y="5155772"/>
              <a:ext cx="121598" cy="12159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C9AF4DBD-9E76-0C4F-8B33-FEF96E76DF72}"/>
                </a:ext>
              </a:extLst>
            </p:cNvPr>
            <p:cNvSpPr/>
            <p:nvPr/>
          </p:nvSpPr>
          <p:spPr>
            <a:xfrm>
              <a:off x="9526239" y="5384372"/>
              <a:ext cx="121598" cy="12159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3EC5C23E-8DCB-BF45-BE9A-68B6CFE4F3A7}"/>
                </a:ext>
              </a:extLst>
            </p:cNvPr>
            <p:cNvSpPr/>
            <p:nvPr/>
          </p:nvSpPr>
          <p:spPr>
            <a:xfrm>
              <a:off x="9069039" y="5079572"/>
              <a:ext cx="121598" cy="12159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05801E09-3B7B-944B-B451-8802DAD64F39}"/>
                </a:ext>
              </a:extLst>
            </p:cNvPr>
            <p:cNvSpPr/>
            <p:nvPr/>
          </p:nvSpPr>
          <p:spPr>
            <a:xfrm>
              <a:off x="8871241" y="5003372"/>
              <a:ext cx="121598" cy="12159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E3330713-D1D7-064D-87C2-AE2B9B6BF631}"/>
                </a:ext>
              </a:extLst>
            </p:cNvPr>
            <p:cNvSpPr/>
            <p:nvPr/>
          </p:nvSpPr>
          <p:spPr>
            <a:xfrm rot="20700000">
              <a:off x="9006504" y="4864637"/>
              <a:ext cx="121598" cy="12159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F8845CBE-15D7-BA4D-AB15-20F059945317}"/>
                    </a:ext>
                  </a:extLst>
                </p:cNvPr>
                <p:cNvSpPr/>
                <p:nvPr/>
              </p:nvSpPr>
              <p:spPr>
                <a:xfrm>
                  <a:off x="9201254" y="5898370"/>
                  <a:ext cx="566822" cy="5100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𝑢𝑗</m:t>
                            </m:r>
                          </m:sub>
                          <m:sup>
                            <m:r>
                              <a:rPr lang="en-US" altLang="zh-CN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𝒢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F8845CBE-15D7-BA4D-AB15-20F0599453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1254" y="5898370"/>
                  <a:ext cx="566822" cy="510011"/>
                </a:xfrm>
                <a:prstGeom prst="rect">
                  <a:avLst/>
                </a:prstGeom>
                <a:blipFill>
                  <a:blip r:embed="rId7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直线箭头连接符 70">
              <a:extLst>
                <a:ext uri="{FF2B5EF4-FFF2-40B4-BE49-F238E27FC236}">
                  <a16:creationId xmlns:a16="http://schemas.microsoft.com/office/drawing/2014/main" id="{B5AD2BD7-4081-4641-B8AE-D2C762B9E252}"/>
                </a:ext>
              </a:extLst>
            </p:cNvPr>
            <p:cNvCxnSpPr>
              <a:cxnSpLocks/>
              <a:stCxn id="70" idx="0"/>
              <a:endCxn id="65" idx="4"/>
            </p:cNvCxnSpPr>
            <p:nvPr/>
          </p:nvCxnSpPr>
          <p:spPr>
            <a:xfrm flipH="1" flipV="1">
              <a:off x="9434638" y="5277370"/>
              <a:ext cx="50027" cy="621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4096003A-8056-EF45-956E-54FA44E468C5}"/>
                </a:ext>
              </a:extLst>
            </p:cNvPr>
            <p:cNvSpPr/>
            <p:nvPr/>
          </p:nvSpPr>
          <p:spPr>
            <a:xfrm>
              <a:off x="8846362" y="4362579"/>
              <a:ext cx="999273" cy="1374712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92D98083-AFF1-E74F-92C6-379F19D52B61}"/>
                </a:ext>
              </a:extLst>
            </p:cNvPr>
            <p:cNvSpPr/>
            <p:nvPr/>
          </p:nvSpPr>
          <p:spPr>
            <a:xfrm>
              <a:off x="9678639" y="5164813"/>
              <a:ext cx="121598" cy="12159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55CAB230-00BB-334B-BEAE-A75CE1C11FF5}"/>
                    </a:ext>
                  </a:extLst>
                </p:cNvPr>
                <p:cNvSpPr/>
                <p:nvPr/>
              </p:nvSpPr>
              <p:spPr>
                <a:xfrm>
                  <a:off x="8530133" y="5857387"/>
                  <a:ext cx="707886" cy="5100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  <m: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𝒢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55CAB230-00BB-334B-BEAE-A75CE1C11F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0133" y="5857387"/>
                  <a:ext cx="707886" cy="51001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直线箭头连接符 76">
              <a:extLst>
                <a:ext uri="{FF2B5EF4-FFF2-40B4-BE49-F238E27FC236}">
                  <a16:creationId xmlns:a16="http://schemas.microsoft.com/office/drawing/2014/main" id="{A27A958D-12FB-9341-8803-89B43A0D65B9}"/>
                </a:ext>
              </a:extLst>
            </p:cNvPr>
            <p:cNvCxnSpPr>
              <a:cxnSpLocks/>
              <a:stCxn id="76" idx="0"/>
            </p:cNvCxnSpPr>
            <p:nvPr/>
          </p:nvCxnSpPr>
          <p:spPr>
            <a:xfrm flipV="1">
              <a:off x="8884076" y="5247470"/>
              <a:ext cx="184963" cy="60991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0939741A-C235-E441-91E3-909263C2A838}"/>
                </a:ext>
              </a:extLst>
            </p:cNvPr>
            <p:cNvSpPr/>
            <p:nvPr/>
          </p:nvSpPr>
          <p:spPr>
            <a:xfrm>
              <a:off x="8901336" y="4110836"/>
              <a:ext cx="113858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Wingdings" pitchFamily="2" charset="2"/>
                </a:rPr>
                <a:t>Generated </a:t>
              </a:r>
            </a:p>
            <a:p>
              <a:r>
                <a:rPr kumimoji="1" lang="en-US" altLang="zh-CN" sz="14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Wingdings" pitchFamily="2" charset="2"/>
                </a:rPr>
                <a:t>instances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</p:grpSp>
      <p:sp>
        <p:nvSpPr>
          <p:cNvPr id="103" name="矩形 102">
            <a:extLst>
              <a:ext uri="{FF2B5EF4-FFF2-40B4-BE49-F238E27FC236}">
                <a16:creationId xmlns:a16="http://schemas.microsoft.com/office/drawing/2014/main" id="{B6394FB0-48C3-6C47-A069-2D66F83E768C}"/>
              </a:ext>
            </a:extLst>
          </p:cNvPr>
          <p:cNvSpPr/>
          <p:nvPr/>
        </p:nvSpPr>
        <p:spPr>
          <a:xfrm>
            <a:off x="266595" y="961532"/>
            <a:ext cx="60722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3200" dirty="0"/>
              <a:t>Exposure-matching sampler (</a:t>
            </a:r>
            <a:r>
              <a:rPr lang="en-US" altLang="zh-CN" sz="3200" b="1" dirty="0"/>
              <a:t>ES</a:t>
            </a:r>
            <a:r>
              <a:rPr lang="en-US" altLang="zh-CN" sz="3200" dirty="0"/>
              <a:t>) </a:t>
            </a:r>
          </a:p>
        </p:txBody>
      </p:sp>
      <p:pic>
        <p:nvPicPr>
          <p:cNvPr id="113" name="图片 112">
            <a:extLst>
              <a:ext uri="{FF2B5EF4-FFF2-40B4-BE49-F238E27FC236}">
                <a16:creationId xmlns:a16="http://schemas.microsoft.com/office/drawing/2014/main" id="{95939CF8-256D-4E41-B398-55F88727B1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3501" y="5116349"/>
            <a:ext cx="4885703" cy="9480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5" name="灯片编号占位符 1">
            <a:extLst>
              <a:ext uri="{FF2B5EF4-FFF2-40B4-BE49-F238E27FC236}">
                <a16:creationId xmlns:a16="http://schemas.microsoft.com/office/drawing/2014/main" id="{C2770CA4-49E5-D24C-B3FA-71A6A0E6A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60" y="6459787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25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theme/theme1.xml><?xml version="1.0" encoding="utf-8"?>
<a:theme xmlns:a="http://schemas.openxmlformats.org/drawingml/2006/main" name="怀旧">
  <a:themeElements>
    <a:clrScheme name="怀旧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怀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71542</TotalTime>
  <Words>1268</Words>
  <Application>Microsoft Macintosh PowerPoint</Application>
  <PresentationFormat>宽屏</PresentationFormat>
  <Paragraphs>214</Paragraphs>
  <Slides>18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DengXian</vt:lpstr>
      <vt:lpstr>宋体</vt:lpstr>
      <vt:lpstr>微软雅黑</vt:lpstr>
      <vt:lpstr>微软雅黑</vt:lpstr>
      <vt:lpstr>Lato</vt:lpstr>
      <vt:lpstr>新細明體</vt:lpstr>
      <vt:lpstr>Arial</vt:lpstr>
      <vt:lpstr>Calibri</vt:lpstr>
      <vt:lpstr>Cambria Math</vt:lpstr>
      <vt:lpstr>Times New Roman</vt:lpstr>
      <vt:lpstr>Wingdings</vt:lpstr>
      <vt:lpstr>怀旧</vt:lpstr>
      <vt:lpstr>Reinforced Negative Sampling for Recommendation with Exposure Data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User</cp:lastModifiedBy>
  <cp:revision>4047</cp:revision>
  <dcterms:created xsi:type="dcterms:W3CDTF">2017-09-01T07:15:51Z</dcterms:created>
  <dcterms:modified xsi:type="dcterms:W3CDTF">2019-10-24T08:55:23Z</dcterms:modified>
</cp:coreProperties>
</file>